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6" r:id="rId1"/>
  </p:sldMasterIdLst>
  <p:notesMasterIdLst>
    <p:notesMasterId r:id="rId58"/>
  </p:notesMasterIdLst>
  <p:sldIdLst>
    <p:sldId id="256" r:id="rId2"/>
    <p:sldId id="288" r:id="rId3"/>
    <p:sldId id="289" r:id="rId4"/>
    <p:sldId id="290" r:id="rId5"/>
    <p:sldId id="329" r:id="rId6"/>
    <p:sldId id="291" r:id="rId7"/>
    <p:sldId id="293" r:id="rId8"/>
    <p:sldId id="294" r:id="rId9"/>
    <p:sldId id="353" r:id="rId10"/>
    <p:sldId id="346" r:id="rId11"/>
    <p:sldId id="296" r:id="rId12"/>
    <p:sldId id="331" r:id="rId13"/>
    <p:sldId id="300" r:id="rId14"/>
    <p:sldId id="301" r:id="rId15"/>
    <p:sldId id="356" r:id="rId16"/>
    <p:sldId id="302" r:id="rId17"/>
    <p:sldId id="340" r:id="rId18"/>
    <p:sldId id="344" r:id="rId19"/>
    <p:sldId id="297" r:id="rId20"/>
    <p:sldId id="354" r:id="rId21"/>
    <p:sldId id="306" r:id="rId22"/>
    <p:sldId id="303" r:id="rId23"/>
    <p:sldId id="311" r:id="rId24"/>
    <p:sldId id="299" r:id="rId25"/>
    <p:sldId id="312" r:id="rId26"/>
    <p:sldId id="313" r:id="rId27"/>
    <p:sldId id="314" r:id="rId28"/>
    <p:sldId id="315" r:id="rId29"/>
    <p:sldId id="316" r:id="rId30"/>
    <p:sldId id="347" r:id="rId31"/>
    <p:sldId id="317" r:id="rId32"/>
    <p:sldId id="318" r:id="rId33"/>
    <p:sldId id="319" r:id="rId34"/>
    <p:sldId id="320" r:id="rId35"/>
    <p:sldId id="326" r:id="rId36"/>
    <p:sldId id="321" r:id="rId37"/>
    <p:sldId id="325" r:id="rId38"/>
    <p:sldId id="327" r:id="rId39"/>
    <p:sldId id="328" r:id="rId40"/>
    <p:sldId id="343" r:id="rId41"/>
    <p:sldId id="341" r:id="rId42"/>
    <p:sldId id="342" r:id="rId43"/>
    <p:sldId id="350" r:id="rId44"/>
    <p:sldId id="334" r:id="rId45"/>
    <p:sldId id="335" r:id="rId46"/>
    <p:sldId id="336" r:id="rId47"/>
    <p:sldId id="337" r:id="rId48"/>
    <p:sldId id="348" r:id="rId49"/>
    <p:sldId id="338" r:id="rId50"/>
    <p:sldId id="339" r:id="rId51"/>
    <p:sldId id="349" r:id="rId52"/>
    <p:sldId id="351" r:id="rId53"/>
    <p:sldId id="352" r:id="rId54"/>
    <p:sldId id="332" r:id="rId55"/>
    <p:sldId id="333" r:id="rId56"/>
    <p:sldId id="287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660"/>
  </p:normalViewPr>
  <p:slideViewPr>
    <p:cSldViewPr>
      <p:cViewPr varScale="1">
        <p:scale>
          <a:sx n="81" d="100"/>
          <a:sy n="81" d="100"/>
        </p:scale>
        <p:origin x="171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1A696-A1B6-481F-B6E0-D71251293A19}" type="datetimeFigureOut">
              <a:rPr kumimoji="1" lang="ja-JP" altLang="en-US" smtClean="0"/>
              <a:t>2020/8/1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EB4E1-7482-4807-BB77-31948F737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668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EB4E1-7482-4807-BB77-31948F737560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3074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nihonshock.com/2010/02/particles-the-difference-between-wa-and-ga/" TargetMode="External"/><Relationship Id="rId2" Type="http://schemas.openxmlformats.org/officeDocument/2006/relationships/hyperlink" Target="http://japanese.about.com/library/weekly/aa051301a.htm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image" Target="../media/image29.emf"/><Relationship Id="rId4" Type="http://schemas.openxmlformats.org/officeDocument/2006/relationships/hyperlink" Target="http://mad2012.wikispaces.com/THINK+DIFFERENTLY-GO+MA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rondely.com/zakkaya/dic5/gt1.htm" TargetMode="Externa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hyperlink" Target="https://www.youtube.com/watch?v=dD5HehQi-wc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968" y="2209800"/>
            <a:ext cx="7772400" cy="1780108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第８課　バーベキュー</a:t>
            </a:r>
            <a:br>
              <a:rPr lang="ja-JP" altLang="en-US" dirty="0"/>
            </a:br>
            <a:r>
              <a:rPr lang="en-US" dirty="0"/>
              <a:t>Lesson 8 Barbecue</a:t>
            </a:r>
            <a:br>
              <a:rPr lang="en-US" dirty="0"/>
            </a:br>
            <a:r>
              <a:rPr lang="en-US" dirty="0"/>
              <a:t>Grammar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3" y="3937000"/>
            <a:ext cx="6400800" cy="1473200"/>
          </a:xfrm>
        </p:spPr>
        <p:txBody>
          <a:bodyPr/>
          <a:lstStyle/>
          <a:p>
            <a:r>
              <a:rPr lang="en-US" dirty="0"/>
              <a:t>Dr. Jiajun Bracewell</a:t>
            </a:r>
          </a:p>
        </p:txBody>
      </p:sp>
      <p:pic>
        <p:nvPicPr>
          <p:cNvPr id="5" name="Picture 4" descr="C:\Users\Jiajun\AppData\Local\Microsoft\Windows\INetCache\IE\9G42YQSY\cherry_blossom_tattoo_by_graphicavita-d33b6zj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-152400"/>
            <a:ext cx="2743206" cy="239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3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76400"/>
            <a:ext cx="7408333" cy="4449763"/>
          </a:xfrm>
        </p:spPr>
        <p:txBody>
          <a:bodyPr>
            <a:normAutofit/>
          </a:bodyPr>
          <a:lstStyle/>
          <a:p>
            <a:r>
              <a:rPr lang="en-US" altLang="ja-JP" dirty="0"/>
              <a:t>We now turn to discussion of how we utilize short forms. In this lesson, we will learn to use the short forms in the following four contexts:</a:t>
            </a:r>
          </a:p>
          <a:p>
            <a:pPr lvl="1"/>
            <a:r>
              <a:rPr lang="en-US" altLang="ja-JP" dirty="0"/>
              <a:t>In casual conversations, as signs of </a:t>
            </a:r>
            <a:r>
              <a:rPr lang="en-US" altLang="ja-JP" dirty="0">
                <a:highlight>
                  <a:srgbClr val="FFFF00"/>
                </a:highlight>
              </a:rPr>
              <a:t>intimacy</a:t>
            </a:r>
            <a:r>
              <a:rPr lang="en-US" altLang="ja-JP" dirty="0"/>
              <a:t> (See 2. Informal Speech)</a:t>
            </a:r>
          </a:p>
          <a:p>
            <a:pPr lvl="1"/>
            <a:r>
              <a:rPr lang="en-US" altLang="ja-JP" dirty="0"/>
              <a:t>In </a:t>
            </a:r>
            <a:r>
              <a:rPr lang="en-US" altLang="ja-JP" dirty="0">
                <a:highlight>
                  <a:srgbClr val="FFFF00"/>
                </a:highlight>
              </a:rPr>
              <a:t>represented, or quoted, speech</a:t>
            </a:r>
            <a:r>
              <a:rPr lang="en-US" altLang="ja-JP" dirty="0"/>
              <a:t> (“I think...,” “She said....”)(See 3. </a:t>
            </a:r>
            <a:r>
              <a:rPr lang="ja-JP" altLang="en-US" dirty="0"/>
              <a:t>～と思います／～と言っていました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/>
              <a:t>In </a:t>
            </a:r>
            <a:r>
              <a:rPr lang="en-US" altLang="ja-JP" dirty="0">
                <a:highlight>
                  <a:srgbClr val="FFFF00"/>
                </a:highlight>
              </a:rPr>
              <a:t>making negative requests</a:t>
            </a:r>
            <a:r>
              <a:rPr lang="en-US" altLang="ja-JP" dirty="0"/>
              <a:t> (“Please don‘t... ”) (See 4.</a:t>
            </a:r>
            <a:r>
              <a:rPr lang="ja-JP" altLang="en-US" dirty="0"/>
              <a:t>　～ないでください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/>
              <a:t>In </a:t>
            </a:r>
            <a:r>
              <a:rPr lang="en-US" altLang="ja-JP" dirty="0">
                <a:highlight>
                  <a:srgbClr val="FFFF00"/>
                </a:highlight>
              </a:rPr>
              <a:t>expressing ideas like</a:t>
            </a:r>
            <a:r>
              <a:rPr lang="en-US" altLang="ja-JP" dirty="0"/>
              <a:t> “I like doing... ” or “I am good at doing... ”(See 5. Verb</a:t>
            </a:r>
            <a:r>
              <a:rPr lang="ja-JP" altLang="en-US" dirty="0"/>
              <a:t>のが好きです</a:t>
            </a:r>
            <a:r>
              <a:rPr lang="en-US" altLang="ja-JP" dirty="0"/>
              <a:t>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short forms</a:t>
            </a:r>
            <a:br>
              <a:rPr lang="en-US" dirty="0"/>
            </a:br>
            <a:r>
              <a:rPr lang="en-US" sz="1800" dirty="0"/>
              <a:t>rules for negative short forms of verbs </a:t>
            </a:r>
          </a:p>
        </p:txBody>
      </p:sp>
    </p:spTree>
    <p:extLst>
      <p:ext uri="{BB962C8B-B14F-4D97-AF65-F5344CB8AC3E}">
        <p14:creationId xmlns:p14="http://schemas.microsoft.com/office/powerpoint/2010/main" val="1961889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447800"/>
            <a:ext cx="7408333" cy="4678363"/>
          </a:xfrm>
        </p:spPr>
        <p:txBody>
          <a:bodyPr>
            <a:normAutofit/>
          </a:bodyPr>
          <a:lstStyle/>
          <a:p>
            <a:r>
              <a:rPr lang="en-US" dirty="0"/>
              <a:t>short forms </a:t>
            </a:r>
          </a:p>
          <a:p>
            <a:pPr lvl="1"/>
            <a:r>
              <a:rPr lang="en-US" dirty="0"/>
              <a:t>Two people who are </a:t>
            </a:r>
            <a:r>
              <a:rPr lang="en-US" dirty="0">
                <a:solidFill>
                  <a:srgbClr val="FF0000"/>
                </a:solidFill>
              </a:rPr>
              <a:t>close friends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family members</a:t>
            </a:r>
            <a:r>
              <a:rPr lang="en-US" dirty="0"/>
              <a:t> speak with short forms at the end of sentences, using them as a sign of </a:t>
            </a:r>
            <a:r>
              <a:rPr lang="en-US" dirty="0">
                <a:solidFill>
                  <a:srgbClr val="FF0000"/>
                </a:solidFill>
              </a:rPr>
              <a:t>intimacy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Short forms, then, are like talking </a:t>
            </a:r>
            <a:r>
              <a:rPr lang="en-US" dirty="0">
                <a:solidFill>
                  <a:srgbClr val="FF0000"/>
                </a:solidFill>
              </a:rPr>
              <a:t>on a first name basis</a:t>
            </a:r>
            <a:r>
              <a:rPr lang="en-US" dirty="0"/>
              <a:t>.</a:t>
            </a:r>
          </a:p>
          <a:p>
            <a:r>
              <a:rPr lang="en-US" dirty="0"/>
              <a:t>long forms</a:t>
            </a:r>
          </a:p>
          <a:p>
            <a:pPr lvl="1"/>
            <a:r>
              <a:rPr lang="en-US" dirty="0"/>
              <a:t>The use of long forms, in contrast, tends to imply the speaker's intention to "</a:t>
            </a:r>
            <a:r>
              <a:rPr lang="en-US" dirty="0">
                <a:solidFill>
                  <a:srgbClr val="FF0000"/>
                </a:solidFill>
              </a:rPr>
              <a:t>keep a proper distance</a:t>
            </a:r>
            <a:r>
              <a:rPr lang="en-US" dirty="0"/>
              <a:t>" from the listener</a:t>
            </a:r>
          </a:p>
          <a:p>
            <a:pPr lvl="1"/>
            <a:r>
              <a:rPr lang="en-US" dirty="0"/>
              <a:t>while long forms are like </a:t>
            </a:r>
            <a:r>
              <a:rPr lang="en-US" dirty="0">
                <a:solidFill>
                  <a:srgbClr val="FF0000"/>
                </a:solidFill>
              </a:rPr>
              <a:t>using "Mr." and "Ms."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 informal speech </a:t>
            </a:r>
          </a:p>
        </p:txBody>
      </p:sp>
    </p:spTree>
    <p:extLst>
      <p:ext uri="{BB962C8B-B14F-4D97-AF65-F5344CB8AC3E}">
        <p14:creationId xmlns:p14="http://schemas.microsoft.com/office/powerpoint/2010/main" val="189329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1" y="1905000"/>
            <a:ext cx="7594600" cy="42211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When to use short forms?</a:t>
            </a:r>
          </a:p>
          <a:p>
            <a:pPr lvl="1"/>
            <a:r>
              <a:rPr lang="en-US" dirty="0"/>
              <a:t>First of all, Japanese speakers are often very conscious of </a:t>
            </a:r>
            <a:r>
              <a:rPr lang="en-US" dirty="0">
                <a:solidFill>
                  <a:srgbClr val="FF0000"/>
                </a:solidFill>
              </a:rPr>
              <a:t>seniority</a:t>
            </a:r>
            <a:r>
              <a:rPr lang="en-US" dirty="0"/>
              <a:t>. A year's difference in age may in many cases totally preclude the possibility of establishing a truly "equal" relationship.</a:t>
            </a:r>
          </a:p>
          <a:p>
            <a:pPr lvl="2"/>
            <a:r>
              <a:rPr lang="ja-JP" altLang="en-US" dirty="0"/>
              <a:t>先輩（せんぱい</a:t>
            </a:r>
            <a:r>
              <a:rPr lang="en-US" altLang="ja-JP" dirty="0"/>
              <a:t>, </a:t>
            </a:r>
            <a:r>
              <a:rPr lang="en-US" dirty="0"/>
              <a:t>senior</a:t>
            </a:r>
            <a:r>
              <a:rPr lang="ja-JP" altLang="en-US" dirty="0"/>
              <a:t>）、年上（としうえ</a:t>
            </a:r>
            <a:r>
              <a:rPr lang="en-US" altLang="ja-JP" dirty="0"/>
              <a:t>, </a:t>
            </a:r>
            <a:r>
              <a:rPr lang="en-US" dirty="0"/>
              <a:t>elder</a:t>
            </a:r>
            <a:r>
              <a:rPr lang="ja-JP" altLang="en-US" dirty="0"/>
              <a:t>）、先生（せんせい）、</a:t>
            </a:r>
            <a:r>
              <a:rPr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年功序列（ねんこうじょれつ</a:t>
            </a:r>
            <a:r>
              <a:rPr lang="en-US" altLang="ja-JP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/>
              <a:t>seniority system </a:t>
            </a:r>
            <a:r>
              <a:rPr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）、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/>
              <a:t>Second, license to use short forms is </a:t>
            </a:r>
            <a:r>
              <a:rPr lang="en-US" dirty="0">
                <a:solidFill>
                  <a:srgbClr val="FF0000"/>
                </a:solidFill>
              </a:rPr>
              <a:t>not mutual</a:t>
            </a:r>
            <a:r>
              <a:rPr lang="en-US" dirty="0"/>
              <a:t>; senior partners may feel perfectly justified in using short forms while expecting their junior partners to continue addressing them with long forms.</a:t>
            </a:r>
          </a:p>
          <a:p>
            <a:pPr lvl="2"/>
            <a:r>
              <a:rPr lang="en-US" dirty="0"/>
              <a:t>Thus if somebody who is older, say, your Japanese language professor, talks to you using short forms, they would be greatly surprised if you should return the favor.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 informal speech </a:t>
            </a:r>
          </a:p>
        </p:txBody>
      </p:sp>
      <p:pic>
        <p:nvPicPr>
          <p:cNvPr id="5" name="Picture 4" descr="A picture containing toy, doll, clock&#10;&#10;Description automatically generated">
            <a:extLst>
              <a:ext uri="{FF2B5EF4-FFF2-40B4-BE49-F238E27FC236}">
                <a16:creationId xmlns:a16="http://schemas.microsoft.com/office/drawing/2014/main" id="{B1932220-F23E-441D-B6D1-E70462049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286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61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casual conversational use of short forms, question sentences do not end with the question particle </a:t>
            </a:r>
            <a:r>
              <a:rPr lang="ja-JP" altLang="en-US" dirty="0"/>
              <a:t>か </a:t>
            </a:r>
            <a:r>
              <a:rPr lang="en-US" altLang="ja-JP" dirty="0"/>
              <a:t>, </a:t>
            </a:r>
            <a:r>
              <a:rPr lang="en-US" dirty="0"/>
              <a:t>but with </a:t>
            </a:r>
            <a:r>
              <a:rPr lang="en-US" dirty="0">
                <a:solidFill>
                  <a:srgbClr val="FF0000"/>
                </a:solidFill>
              </a:rPr>
              <a:t>rising intonation</a:t>
            </a:r>
            <a:r>
              <a:rPr lang="en-US" dirty="0"/>
              <a:t> alone.</a:t>
            </a:r>
          </a:p>
          <a:p>
            <a:endParaRPr lang="en-US" dirty="0"/>
          </a:p>
          <a:p>
            <a:r>
              <a:rPr lang="ja-JP" altLang="en-US" dirty="0"/>
              <a:t>どんな音楽を聞く ？ </a:t>
            </a:r>
            <a:endParaRPr lang="en-US" altLang="ja-JP" dirty="0"/>
          </a:p>
          <a:p>
            <a:r>
              <a:rPr lang="ja-JP" altLang="en-US" dirty="0"/>
              <a:t>（ </a:t>
            </a:r>
            <a:r>
              <a:rPr lang="en-US" altLang="ja-JP" dirty="0">
                <a:solidFill>
                  <a:srgbClr val="FF0000"/>
                </a:solidFill>
              </a:rPr>
              <a:t>×</a:t>
            </a:r>
            <a:r>
              <a:rPr lang="en-US" altLang="ja-JP" dirty="0"/>
              <a:t> </a:t>
            </a:r>
            <a:r>
              <a:rPr lang="ja-JP" altLang="en-US" dirty="0"/>
              <a:t>どんな音楽を聞く</a:t>
            </a:r>
            <a:r>
              <a:rPr lang="ja-JP" altLang="en-US" dirty="0">
                <a:solidFill>
                  <a:srgbClr val="FF0000"/>
                </a:solidFill>
              </a:rPr>
              <a:t>か</a:t>
            </a:r>
            <a:r>
              <a:rPr lang="ja-JP" altLang="en-US" dirty="0"/>
              <a:t> ？ ）</a:t>
            </a:r>
            <a:endParaRPr lang="en-US" altLang="ja-JP" dirty="0"/>
          </a:p>
          <a:p>
            <a:r>
              <a:rPr lang="ja-JP" altLang="en-US" dirty="0"/>
              <a:t> </a:t>
            </a:r>
            <a:r>
              <a:rPr lang="en-US" dirty="0"/>
              <a:t>What kind of music do you listen to?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 informal speech </a:t>
            </a:r>
          </a:p>
        </p:txBody>
      </p:sp>
      <p:sp>
        <p:nvSpPr>
          <p:cNvPr id="4" name="Arrow: Curved Up 3">
            <a:extLst>
              <a:ext uri="{FF2B5EF4-FFF2-40B4-BE49-F238E27FC236}">
                <a16:creationId xmlns:a16="http://schemas.microsoft.com/office/drawing/2014/main" id="{C13286BF-ECAD-41CB-8F71-E5E17B6D065D}"/>
              </a:ext>
            </a:extLst>
          </p:cNvPr>
          <p:cNvSpPr/>
          <p:nvPr/>
        </p:nvSpPr>
        <p:spPr>
          <a:xfrm rot="19453948">
            <a:off x="3871311" y="4282161"/>
            <a:ext cx="685951" cy="35107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692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0"/>
            <a:ext cx="7408333" cy="42973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</a:t>
            </a:r>
            <a:r>
              <a:rPr lang="ja-JP" altLang="en-US" dirty="0">
                <a:solidFill>
                  <a:srgbClr val="FF0000"/>
                </a:solidFill>
              </a:rPr>
              <a:t>だ </a:t>
            </a:r>
            <a:r>
              <a:rPr lang="en-US" dirty="0">
                <a:solidFill>
                  <a:srgbClr val="FF0000"/>
                </a:solidFill>
              </a:rPr>
              <a:t>ending</a:t>
            </a:r>
            <a:r>
              <a:rPr lang="en-US" dirty="0"/>
              <a:t> of </a:t>
            </a:r>
            <a:r>
              <a:rPr lang="ja-JP" altLang="en-US" dirty="0"/>
              <a:t>な </a:t>
            </a:r>
            <a:r>
              <a:rPr lang="en-US" altLang="ja-JP" dirty="0"/>
              <a:t>-</a:t>
            </a:r>
            <a:r>
              <a:rPr lang="en-US" dirty="0"/>
              <a:t>adjectives and noun + </a:t>
            </a:r>
            <a:r>
              <a:rPr lang="ja-JP" altLang="en-US" dirty="0"/>
              <a:t>です </a:t>
            </a:r>
            <a:r>
              <a:rPr lang="en-US" dirty="0"/>
              <a:t>constructions </a:t>
            </a:r>
          </a:p>
          <a:p>
            <a:pPr lvl="1"/>
            <a:r>
              <a:rPr lang="ja-JP" altLang="en-US" dirty="0"/>
              <a:t>だ </a:t>
            </a:r>
            <a:r>
              <a:rPr lang="en-US" altLang="ja-JP" dirty="0"/>
              <a:t>is usually d</a:t>
            </a:r>
            <a:r>
              <a:rPr lang="en-US" dirty="0"/>
              <a:t>ropped at the very end of the sentence.</a:t>
            </a:r>
          </a:p>
          <a:p>
            <a:pPr lvl="1"/>
            <a:r>
              <a:rPr lang="en-US" dirty="0"/>
              <a:t>If not dropped, </a:t>
            </a:r>
            <a:r>
              <a:rPr lang="ja-JP" altLang="en-US" dirty="0"/>
              <a:t>だ </a:t>
            </a:r>
            <a:r>
              <a:rPr lang="en-US" altLang="ja-JP" dirty="0"/>
              <a:t>is usually followed by s</a:t>
            </a:r>
            <a:r>
              <a:rPr lang="en-US" dirty="0"/>
              <a:t>entence-final particles, </a:t>
            </a:r>
            <a:r>
              <a:rPr lang="ja-JP" altLang="en-US" dirty="0"/>
              <a:t>ね </a:t>
            </a:r>
            <a:r>
              <a:rPr lang="en-US" dirty="0"/>
              <a:t>or </a:t>
            </a:r>
            <a:r>
              <a:rPr lang="ja-JP" altLang="en-US" dirty="0"/>
              <a:t>よ </a:t>
            </a:r>
            <a:r>
              <a:rPr lang="en-US" altLang="ja-JP" dirty="0"/>
              <a:t>.</a:t>
            </a:r>
          </a:p>
          <a:p>
            <a:pPr lvl="1"/>
            <a:endParaRPr lang="en-US" altLang="ja-JP" dirty="0"/>
          </a:p>
          <a:p>
            <a:r>
              <a:rPr lang="ja-JP" altLang="en-US" dirty="0"/>
              <a:t>メアリーさんは二年生</a:t>
            </a:r>
            <a:r>
              <a:rPr lang="ja-JP" altLang="en-US" dirty="0">
                <a:solidFill>
                  <a:srgbClr val="FF0000"/>
                </a:solidFill>
              </a:rPr>
              <a:t>。</a:t>
            </a:r>
          </a:p>
          <a:p>
            <a:r>
              <a:rPr lang="ja-JP" altLang="en-US" dirty="0"/>
              <a:t>メアリーさんは二年生</a:t>
            </a:r>
            <a:r>
              <a:rPr lang="ja-JP" altLang="en-US" dirty="0">
                <a:solidFill>
                  <a:srgbClr val="FF0000"/>
                </a:solidFill>
              </a:rPr>
              <a:t>だよ</a:t>
            </a:r>
            <a:r>
              <a:rPr lang="ja-JP" altLang="en-US" dirty="0"/>
              <a:t>。</a:t>
            </a:r>
          </a:p>
          <a:p>
            <a:r>
              <a:rPr lang="ja-JP" altLang="en-US" dirty="0"/>
              <a:t>（ </a:t>
            </a:r>
            <a:r>
              <a:rPr lang="en-US" dirty="0"/>
              <a:t>Rather than: </a:t>
            </a:r>
            <a:r>
              <a:rPr lang="ja-JP" altLang="en-US" dirty="0"/>
              <a:t>メアリーさんは二年生</a:t>
            </a:r>
            <a:r>
              <a:rPr lang="ja-JP" altLang="en-US" dirty="0">
                <a:solidFill>
                  <a:srgbClr val="FF0000"/>
                </a:solidFill>
              </a:rPr>
              <a:t>だ。 </a:t>
            </a:r>
            <a:r>
              <a:rPr lang="ja-JP" altLang="en-US" dirty="0"/>
              <a:t>） </a:t>
            </a:r>
            <a:endParaRPr lang="en-US" altLang="ja-JP" dirty="0"/>
          </a:p>
          <a:p>
            <a:r>
              <a:rPr lang="en-US" dirty="0"/>
              <a:t>Mary is a sophomore.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 informal speech </a:t>
            </a:r>
          </a:p>
        </p:txBody>
      </p:sp>
    </p:spTree>
    <p:extLst>
      <p:ext uri="{BB962C8B-B14F-4D97-AF65-F5344CB8AC3E}">
        <p14:creationId xmlns:p14="http://schemas.microsoft.com/office/powerpoint/2010/main" val="444692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CCB764-AB39-4EFB-A487-0FFCF070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informal speech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7EADF-C36D-426E-B7EF-7881B28E0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998C1F-647A-42FD-91D2-29D49A8702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ja-JP" dirty="0"/>
              <a:t>Q:</a:t>
            </a:r>
            <a:r>
              <a:rPr lang="ja-JP" altLang="en-US" dirty="0"/>
              <a:t>　メアリーさんは何年生？</a:t>
            </a:r>
            <a:endParaRPr lang="en-US" altLang="ja-JP" dirty="0"/>
          </a:p>
          <a:p>
            <a:r>
              <a:rPr lang="en-US" altLang="ja-JP" dirty="0"/>
              <a:t>A:</a:t>
            </a:r>
            <a:r>
              <a:rPr lang="ja-JP" altLang="en-US" dirty="0"/>
              <a:t>　メアリーさんは二年生</a:t>
            </a:r>
            <a:r>
              <a:rPr lang="ja-JP" altLang="en-US" dirty="0">
                <a:solidFill>
                  <a:srgbClr val="FF0000"/>
                </a:solidFill>
              </a:rPr>
              <a:t>。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/>
              <a:t>A:</a:t>
            </a:r>
            <a:r>
              <a:rPr lang="ja-JP" altLang="en-US" dirty="0"/>
              <a:t>　メアリーさんは二年生</a:t>
            </a:r>
            <a:r>
              <a:rPr lang="ja-JP" altLang="en-US" dirty="0">
                <a:solidFill>
                  <a:srgbClr val="FF0000"/>
                </a:solidFill>
              </a:rPr>
              <a:t>だよ</a:t>
            </a:r>
            <a:r>
              <a:rPr lang="ja-JP" altLang="en-US" dirty="0"/>
              <a:t>。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D64D91-D359-4C87-B81E-2C985108EF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46F765-AE75-4F9C-8446-EE656E99B50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ja-JP" dirty="0"/>
              <a:t>Q:</a:t>
            </a:r>
            <a:r>
              <a:rPr lang="ja-JP" altLang="en-US" dirty="0"/>
              <a:t>　元気？</a:t>
            </a:r>
            <a:endParaRPr lang="en-US" altLang="ja-JP" dirty="0"/>
          </a:p>
          <a:p>
            <a:r>
              <a:rPr lang="en-US" altLang="ja-JP" dirty="0"/>
              <a:t>A:</a:t>
            </a:r>
            <a:r>
              <a:rPr lang="ja-JP" altLang="en-US" dirty="0"/>
              <a:t>　うん。元気</a:t>
            </a:r>
            <a:r>
              <a:rPr lang="ja-JP" altLang="en-US" dirty="0">
                <a:solidFill>
                  <a:srgbClr val="FF0000"/>
                </a:solidFill>
              </a:rPr>
              <a:t>。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/>
              <a:t>A:</a:t>
            </a:r>
            <a:r>
              <a:rPr lang="ja-JP" altLang="en-US" dirty="0"/>
              <a:t>　うん。元気</a:t>
            </a:r>
            <a:r>
              <a:rPr lang="ja-JP" altLang="en-US" dirty="0">
                <a:solidFill>
                  <a:srgbClr val="FF0000"/>
                </a:solidFill>
              </a:rPr>
              <a:t>だよ。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9FE78260-E3DF-46F4-952F-EFA29175AFB3}"/>
              </a:ext>
            </a:extLst>
          </p:cNvPr>
          <p:cNvSpPr/>
          <p:nvPr/>
        </p:nvSpPr>
        <p:spPr>
          <a:xfrm rot="19453948">
            <a:off x="3947868" y="3473451"/>
            <a:ext cx="685951" cy="35107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CFD2D0EB-0067-43FD-AB72-6EB3779E9C1E}"/>
              </a:ext>
            </a:extLst>
          </p:cNvPr>
          <p:cNvSpPr/>
          <p:nvPr/>
        </p:nvSpPr>
        <p:spPr>
          <a:xfrm rot="19453948">
            <a:off x="6286316" y="3419508"/>
            <a:ext cx="685951" cy="35107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854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casual conversations, </a:t>
            </a:r>
            <a:r>
              <a:rPr lang="ja-JP" altLang="en-US" dirty="0"/>
              <a:t>はい </a:t>
            </a:r>
            <a:r>
              <a:rPr lang="en-US" dirty="0"/>
              <a:t>and </a:t>
            </a:r>
            <a:r>
              <a:rPr lang="ja-JP" altLang="en-US" dirty="0"/>
              <a:t>いいえ </a:t>
            </a:r>
            <a:r>
              <a:rPr lang="en-US" dirty="0"/>
              <a:t>are often replaced by the less formal </a:t>
            </a:r>
            <a:r>
              <a:rPr lang="ja-JP" altLang="en-US" dirty="0"/>
              <a:t>うん </a:t>
            </a:r>
            <a:r>
              <a:rPr lang="en-US" dirty="0"/>
              <a:t>and </a:t>
            </a:r>
            <a:r>
              <a:rPr lang="ja-JP" altLang="en-US" dirty="0"/>
              <a:t>ううん </a:t>
            </a:r>
            <a:r>
              <a:rPr lang="en-US" altLang="ja-JP" dirty="0"/>
              <a:t>.</a:t>
            </a:r>
          </a:p>
          <a:p>
            <a:endParaRPr lang="en-US" dirty="0"/>
          </a:p>
          <a:p>
            <a:r>
              <a:rPr lang="en-US" altLang="ja-JP" dirty="0"/>
              <a:t>A:</a:t>
            </a:r>
            <a:r>
              <a:rPr lang="ja-JP" altLang="en-US" dirty="0"/>
              <a:t>　よく魚を食べる？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うん</a:t>
            </a:r>
            <a:r>
              <a:rPr lang="ja-JP" altLang="en-US" dirty="0"/>
              <a:t>、食べる。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ううん</a:t>
            </a:r>
            <a:r>
              <a:rPr lang="ja-JP" altLang="en-US" dirty="0"/>
              <a:t>、食べない。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 informal speech </a:t>
            </a:r>
          </a:p>
        </p:txBody>
      </p:sp>
      <p:pic>
        <p:nvPicPr>
          <p:cNvPr id="5" name="Picture 4" descr="A tray of food&#10;&#10;Description automatically generated">
            <a:extLst>
              <a:ext uri="{FF2B5EF4-FFF2-40B4-BE49-F238E27FC236}">
                <a16:creationId xmlns:a16="http://schemas.microsoft.com/office/drawing/2014/main" id="{24C65F11-61BC-4287-9449-377DB79F6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44886"/>
            <a:ext cx="3831996" cy="293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92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 informal speech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63AD81-8B78-4F55-B566-D7C8C357F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うん</a:t>
            </a:r>
            <a:endParaRPr kumimoji="1" lang="ja-JP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A:</a:t>
            </a:r>
            <a:r>
              <a:rPr lang="ja-JP" altLang="en-US" dirty="0"/>
              <a:t>　よく魚を食べる？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うん</a:t>
            </a:r>
            <a:r>
              <a:rPr lang="ja-JP" altLang="en-US" dirty="0"/>
              <a:t>、食べる。</a:t>
            </a:r>
            <a:r>
              <a:rPr lang="en-US" altLang="ja-JP" dirty="0"/>
              <a:t>Uh-huh; </a:t>
            </a:r>
            <a:r>
              <a:rPr lang="en-US" altLang="ja-JP" sz="8800" dirty="0"/>
              <a:t>Yes</a:t>
            </a:r>
            <a:r>
              <a:rPr lang="en-US" altLang="ja-JP" dirty="0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DE35BF-7953-4AA7-884F-75D755402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ううん</a:t>
            </a:r>
            <a:endParaRPr kumimoji="1" lang="ja-JP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548A41-EBCD-477A-A03F-9CC81DE6BE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00" y="3429000"/>
            <a:ext cx="3895217" cy="2697163"/>
          </a:xfrm>
        </p:spPr>
        <p:txBody>
          <a:bodyPr>
            <a:normAutofit/>
          </a:bodyPr>
          <a:lstStyle/>
          <a:p>
            <a:r>
              <a:rPr lang="en-US" altLang="ja-JP" dirty="0"/>
              <a:t>A:</a:t>
            </a:r>
            <a:r>
              <a:rPr lang="ja-JP" altLang="en-US" dirty="0"/>
              <a:t>　よく魚を食べる？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ううん</a:t>
            </a:r>
            <a:r>
              <a:rPr lang="ja-JP" altLang="en-US" dirty="0"/>
              <a:t>、食べない。</a:t>
            </a:r>
            <a:r>
              <a:rPr lang="en-US" altLang="ja-JP" dirty="0"/>
              <a:t>Uh-uh; </a:t>
            </a:r>
            <a:r>
              <a:rPr lang="en-US" altLang="ja-JP" sz="8800" dirty="0"/>
              <a:t>No</a:t>
            </a:r>
            <a:r>
              <a:rPr lang="en-US" altLang="ja-JP" dirty="0"/>
              <a:t>.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5247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9C6A2-F2DC-4346-B991-625011228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Intonation of </a:t>
            </a:r>
            <a:r>
              <a:rPr kumimoji="1" lang="ja-JP" altLang="en-US" dirty="0"/>
              <a:t>ううん </a:t>
            </a:r>
            <a:r>
              <a:rPr kumimoji="1" lang="en-US" altLang="ja-JP" dirty="0"/>
              <a:t>and </a:t>
            </a:r>
            <a:r>
              <a:rPr kumimoji="1" lang="ja-JP" altLang="en-US" dirty="0"/>
              <a:t>うん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1D4D3-6B79-492E-A0D8-D6083F181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7113" y="2667766"/>
            <a:ext cx="3822192" cy="639762"/>
          </a:xfrm>
        </p:spPr>
        <p:txBody>
          <a:bodyPr/>
          <a:lstStyle/>
          <a:p>
            <a:r>
              <a:rPr kumimoji="1" lang="ja-JP" altLang="en-US" dirty="0"/>
              <a:t>ううん</a:t>
            </a:r>
            <a:r>
              <a:rPr kumimoji="1" lang="en-US" altLang="ja-JP" dirty="0"/>
              <a:t> uh-uh; </a:t>
            </a:r>
            <a:r>
              <a:rPr kumimoji="1" lang="en-US" altLang="ja-JP" dirty="0">
                <a:highlight>
                  <a:srgbClr val="FFFF00"/>
                </a:highlight>
              </a:rPr>
              <a:t>no</a:t>
            </a:r>
            <a:r>
              <a:rPr kumimoji="1" lang="en-US" altLang="ja-JP" dirty="0"/>
              <a:t>; </a:t>
            </a:r>
            <a:r>
              <a:rPr lang="en-US" altLang="ja-JP" dirty="0" err="1"/>
              <a:t>Nahhh</a:t>
            </a:r>
            <a:endParaRPr kumimoji="1" lang="ja-JP" altLang="en-US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538455EA-4FA2-4036-AB99-2E910484C1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2" y="3808604"/>
            <a:ext cx="3819525" cy="1679824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D1BD87-131F-44B1-958A-F39BB96F5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3421" y="2651504"/>
            <a:ext cx="3822192" cy="639762"/>
          </a:xfrm>
        </p:spPr>
        <p:txBody>
          <a:bodyPr/>
          <a:lstStyle/>
          <a:p>
            <a:r>
              <a:rPr kumimoji="1" lang="ja-JP" altLang="en-US" dirty="0"/>
              <a:t>うん</a:t>
            </a:r>
            <a:r>
              <a:rPr kumimoji="1" lang="en-US" altLang="ja-JP" dirty="0"/>
              <a:t>uh-huh; </a:t>
            </a:r>
            <a:r>
              <a:rPr kumimoji="1" lang="en-US" altLang="ja-JP" dirty="0">
                <a:highlight>
                  <a:srgbClr val="FFFF00"/>
                </a:highlight>
              </a:rPr>
              <a:t>yes</a:t>
            </a:r>
            <a:r>
              <a:rPr kumimoji="1" lang="en-US" altLang="ja-JP" dirty="0"/>
              <a:t>; Yup</a:t>
            </a:r>
            <a:endParaRPr kumimoji="1" lang="ja-JP" altLang="en-US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0D8B05D-A801-4B03-AA8F-2EF806790E5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808604"/>
            <a:ext cx="3822700" cy="1681220"/>
          </a:xfr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6607C16D-0000-4947-8CF3-3D0A7EB7DECC}"/>
              </a:ext>
            </a:extLst>
          </p:cNvPr>
          <p:cNvCxnSpPr/>
          <p:nvPr/>
        </p:nvCxnSpPr>
        <p:spPr>
          <a:xfrm flipV="1">
            <a:off x="5478464" y="1702180"/>
            <a:ext cx="2286000" cy="838200"/>
          </a:xfrm>
          <a:prstGeom prst="curvedConnector3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F2A372-FA7B-44B4-B631-4C55692B5BB2}"/>
              </a:ext>
            </a:extLst>
          </p:cNvPr>
          <p:cNvCxnSpPr/>
          <p:nvPr/>
        </p:nvCxnSpPr>
        <p:spPr>
          <a:xfrm>
            <a:off x="1379536" y="1616553"/>
            <a:ext cx="1905000" cy="9144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469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828800"/>
            <a:ext cx="7670800" cy="4297363"/>
          </a:xfrm>
        </p:spPr>
        <p:txBody>
          <a:bodyPr>
            <a:normAutofit/>
          </a:bodyPr>
          <a:lstStyle/>
          <a:p>
            <a:r>
              <a:rPr lang="en-US" dirty="0"/>
              <a:t>To quote a person's utterances or thoughts, you use a clause ending with a predicate in  </a:t>
            </a:r>
          </a:p>
          <a:p>
            <a:pPr lvl="1"/>
            <a:r>
              <a:rPr lang="en-US" dirty="0"/>
              <a:t>short form</a:t>
            </a:r>
            <a:r>
              <a:rPr lang="ja-JP" altLang="en-US" dirty="0"/>
              <a:t>＋</a:t>
            </a:r>
            <a:r>
              <a:rPr lang="ja-JP" altLang="en-US" dirty="0">
                <a:solidFill>
                  <a:srgbClr val="FF0000"/>
                </a:solidFill>
              </a:rPr>
              <a:t>と</a:t>
            </a:r>
            <a:r>
              <a:rPr lang="ja-JP" altLang="en-US" dirty="0"/>
              <a:t>思います </a:t>
            </a:r>
            <a:r>
              <a:rPr lang="en-US" altLang="ja-JP" dirty="0"/>
              <a:t>(</a:t>
            </a:r>
            <a:r>
              <a:rPr lang="en-US" dirty="0"/>
              <a:t>I think that...), </a:t>
            </a:r>
          </a:p>
          <a:p>
            <a:pPr lvl="1"/>
            <a:r>
              <a:rPr lang="en-US" dirty="0"/>
              <a:t>short form</a:t>
            </a:r>
            <a:r>
              <a:rPr lang="ja-JP" altLang="en-US" dirty="0"/>
              <a:t>＋</a:t>
            </a:r>
            <a:r>
              <a:rPr lang="ja-JP" altLang="en-US" dirty="0">
                <a:solidFill>
                  <a:srgbClr val="FF0000"/>
                </a:solidFill>
              </a:rPr>
              <a:t>と</a:t>
            </a:r>
            <a:r>
              <a:rPr lang="ja-JP" altLang="en-US" dirty="0"/>
              <a:t>言っていました </a:t>
            </a:r>
            <a:r>
              <a:rPr lang="en-US" altLang="ja-JP" dirty="0"/>
              <a:t>(</a:t>
            </a:r>
            <a:r>
              <a:rPr lang="en-US" dirty="0"/>
              <a:t>They said " ... "), </a:t>
            </a:r>
          </a:p>
          <a:p>
            <a:pPr lvl="2"/>
            <a:r>
              <a:rPr lang="en-US" dirty="0"/>
              <a:t>indicates that </a:t>
            </a:r>
            <a:r>
              <a:rPr lang="en-US" dirty="0">
                <a:highlight>
                  <a:srgbClr val="FFFF00"/>
                </a:highlight>
              </a:rPr>
              <a:t>you were there</a:t>
            </a:r>
            <a:r>
              <a:rPr lang="en-US" dirty="0"/>
              <a:t> when somebody said that, as in "</a:t>
            </a:r>
            <a:r>
              <a:rPr lang="en-US" dirty="0">
                <a:highlight>
                  <a:srgbClr val="FFFF00"/>
                </a:highlight>
              </a:rPr>
              <a:t>I heard</a:t>
            </a:r>
            <a:r>
              <a:rPr lang="en-US" dirty="0"/>
              <a:t> them saying... “</a:t>
            </a:r>
          </a:p>
          <a:p>
            <a:pPr lvl="1"/>
            <a:r>
              <a:rPr lang="en-US" dirty="0"/>
              <a:t>short form</a:t>
            </a:r>
            <a:r>
              <a:rPr lang="ja-JP" altLang="en-US" dirty="0"/>
              <a:t>＋</a:t>
            </a:r>
            <a:r>
              <a:rPr lang="ja-JP" altLang="en-US" dirty="0">
                <a:solidFill>
                  <a:srgbClr val="FF0000"/>
                </a:solidFill>
              </a:rPr>
              <a:t>と</a:t>
            </a:r>
            <a:r>
              <a:rPr lang="ja-JP" altLang="en-US" dirty="0"/>
              <a:t>言いました</a:t>
            </a:r>
            <a:endParaRPr lang="en-US" altLang="ja-JP" dirty="0"/>
          </a:p>
          <a:p>
            <a:pPr lvl="2"/>
            <a:r>
              <a:rPr lang="en-US" dirty="0"/>
              <a:t>If </a:t>
            </a:r>
            <a:r>
              <a:rPr lang="en-US" dirty="0">
                <a:highlight>
                  <a:srgbClr val="FFFF00"/>
                </a:highlight>
              </a:rPr>
              <a:t>you were not there</a:t>
            </a:r>
            <a:r>
              <a:rPr lang="en-US" dirty="0"/>
              <a:t> when the utterance was made, as in "(the long dead) Napoleon said...," </a:t>
            </a:r>
            <a:r>
              <a:rPr lang="ja-JP" altLang="en-US" dirty="0"/>
              <a:t>と言いました </a:t>
            </a:r>
            <a:r>
              <a:rPr lang="en-US" dirty="0"/>
              <a:t>sounds more appropriate.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3 ～</a:t>
            </a:r>
            <a:r>
              <a:rPr lang="ja-JP" altLang="en-US" sz="3600" dirty="0"/>
              <a:t>と思います／～と言っていました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73121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 short forms </a:t>
            </a:r>
          </a:p>
          <a:p>
            <a:r>
              <a:rPr lang="en-US" dirty="0"/>
              <a:t>2 informal speech </a:t>
            </a:r>
          </a:p>
          <a:p>
            <a:r>
              <a:rPr lang="en-US" dirty="0"/>
              <a:t>3 ～</a:t>
            </a:r>
            <a:r>
              <a:rPr lang="ja-JP" altLang="en-US" dirty="0"/>
              <a:t>と思います／～と言っていました </a:t>
            </a:r>
          </a:p>
          <a:p>
            <a:r>
              <a:rPr lang="en-US" altLang="ja-JP" dirty="0"/>
              <a:t>4 </a:t>
            </a:r>
            <a:r>
              <a:rPr lang="ja-JP" altLang="en-US" dirty="0"/>
              <a:t>～ないでください </a:t>
            </a:r>
          </a:p>
          <a:p>
            <a:r>
              <a:rPr lang="en-US" altLang="ja-JP" dirty="0"/>
              <a:t>5 </a:t>
            </a:r>
            <a:r>
              <a:rPr lang="en-US" dirty="0"/>
              <a:t>verb </a:t>
            </a:r>
            <a:r>
              <a:rPr lang="ja-JP" altLang="en-US" dirty="0"/>
              <a:t>のが好きです </a:t>
            </a:r>
          </a:p>
          <a:p>
            <a:r>
              <a:rPr lang="en-US" altLang="ja-JP" dirty="0"/>
              <a:t>6 </a:t>
            </a:r>
            <a:r>
              <a:rPr lang="ja-JP" altLang="en-US" dirty="0"/>
              <a:t>が </a:t>
            </a:r>
          </a:p>
          <a:p>
            <a:r>
              <a:rPr lang="en-US" altLang="ja-JP" dirty="0"/>
              <a:t>7 </a:t>
            </a:r>
            <a:r>
              <a:rPr lang="ja-JP" altLang="en-US" dirty="0"/>
              <a:t>何か </a:t>
            </a:r>
            <a:r>
              <a:rPr lang="en-US" dirty="0"/>
              <a:t>and </a:t>
            </a:r>
            <a:r>
              <a:rPr lang="ja-JP" altLang="en-US" dirty="0"/>
              <a:t>何も </a:t>
            </a:r>
          </a:p>
          <a:p>
            <a:r>
              <a:rPr lang="ja-JP" altLang="en-US" dirty="0"/>
              <a:t>表現ノート　 </a:t>
            </a:r>
            <a:r>
              <a:rPr lang="en-US" dirty="0"/>
              <a:t>Expression Notes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53083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828801"/>
            <a:ext cx="7670800" cy="4114800"/>
          </a:xfrm>
        </p:spPr>
        <p:txBody>
          <a:bodyPr>
            <a:normAutofit/>
          </a:bodyPr>
          <a:lstStyle/>
          <a:p>
            <a:r>
              <a:rPr lang="ja-JP" altLang="en-US" dirty="0"/>
              <a:t>と </a:t>
            </a:r>
            <a:r>
              <a:rPr lang="en-US" dirty="0"/>
              <a:t>is a </a:t>
            </a:r>
            <a:r>
              <a:rPr lang="en-US" dirty="0">
                <a:highlight>
                  <a:srgbClr val="FFFF00"/>
                </a:highlight>
              </a:rPr>
              <a:t>quotation particle</a:t>
            </a:r>
          </a:p>
          <a:p>
            <a:pPr lvl="1"/>
            <a:r>
              <a:rPr lang="en-US" dirty="0"/>
              <a:t>the English word </a:t>
            </a:r>
            <a:r>
              <a:rPr lang="en-US" dirty="0">
                <a:solidFill>
                  <a:srgbClr val="FF0000"/>
                </a:solidFill>
              </a:rPr>
              <a:t>"that" </a:t>
            </a:r>
            <a:r>
              <a:rPr lang="en-US" dirty="0"/>
              <a:t>in indirect quotation.</a:t>
            </a:r>
          </a:p>
          <a:p>
            <a:pPr lvl="2"/>
            <a:r>
              <a:rPr lang="en-US" dirty="0"/>
              <a:t>short form</a:t>
            </a:r>
            <a:r>
              <a:rPr lang="ja-JP" altLang="en-US" dirty="0"/>
              <a:t>＋</a:t>
            </a:r>
            <a:r>
              <a:rPr lang="ja-JP" altLang="en-US" dirty="0">
                <a:solidFill>
                  <a:srgbClr val="FF0000"/>
                </a:solidFill>
              </a:rPr>
              <a:t>と</a:t>
            </a:r>
            <a:r>
              <a:rPr lang="ja-JP" altLang="en-US" dirty="0"/>
              <a:t>思います </a:t>
            </a:r>
            <a:r>
              <a:rPr lang="en-US" altLang="ja-JP" dirty="0"/>
              <a:t>(</a:t>
            </a:r>
            <a:r>
              <a:rPr lang="en-US" dirty="0"/>
              <a:t>I think </a:t>
            </a:r>
            <a:r>
              <a:rPr lang="en-US" dirty="0">
                <a:solidFill>
                  <a:srgbClr val="FF0000"/>
                </a:solidFill>
              </a:rPr>
              <a:t>that</a:t>
            </a:r>
            <a:r>
              <a:rPr lang="en-US" dirty="0"/>
              <a:t>...)</a:t>
            </a:r>
          </a:p>
          <a:p>
            <a:pPr lvl="1"/>
            <a:r>
              <a:rPr lang="en-US" dirty="0"/>
              <a:t>quotation marks </a:t>
            </a:r>
            <a:r>
              <a:rPr lang="en-US" dirty="0">
                <a:solidFill>
                  <a:srgbClr val="FF0000"/>
                </a:solidFill>
              </a:rPr>
              <a:t>(" ") </a:t>
            </a:r>
            <a:r>
              <a:rPr lang="en-US" dirty="0"/>
              <a:t>in direct quotation.</a:t>
            </a:r>
          </a:p>
          <a:p>
            <a:pPr lvl="2"/>
            <a:r>
              <a:rPr lang="en-US" dirty="0"/>
              <a:t>short form</a:t>
            </a:r>
            <a:r>
              <a:rPr lang="ja-JP" altLang="en-US" dirty="0"/>
              <a:t>＋</a:t>
            </a:r>
            <a:r>
              <a:rPr lang="ja-JP" altLang="en-US" dirty="0">
                <a:solidFill>
                  <a:srgbClr val="FF0000"/>
                </a:solidFill>
              </a:rPr>
              <a:t>と</a:t>
            </a:r>
            <a:r>
              <a:rPr lang="ja-JP" altLang="en-US" dirty="0"/>
              <a:t>言っていました </a:t>
            </a:r>
            <a:r>
              <a:rPr lang="en-US" altLang="ja-JP" dirty="0"/>
              <a:t>(</a:t>
            </a:r>
            <a:r>
              <a:rPr lang="en-US" dirty="0"/>
              <a:t>They said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/>
              <a:t> ... </a:t>
            </a:r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3 ～</a:t>
            </a:r>
            <a:r>
              <a:rPr lang="ja-JP" altLang="en-US" sz="3600" dirty="0"/>
              <a:t>と思います／～と言っていました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39860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676400"/>
            <a:ext cx="7408333" cy="3450696"/>
          </a:xfrm>
        </p:spPr>
        <p:txBody>
          <a:bodyPr/>
          <a:lstStyle/>
          <a:p>
            <a:r>
              <a:rPr lang="ja-JP" altLang="en-US" dirty="0"/>
              <a:t>スーさんは、あした</a:t>
            </a:r>
            <a:r>
              <a:rPr lang="ja-JP" altLang="en-US" dirty="0">
                <a:solidFill>
                  <a:srgbClr val="FF0000"/>
                </a:solidFill>
              </a:rPr>
              <a:t>試験がある</a:t>
            </a:r>
            <a:r>
              <a:rPr lang="ja-JP" altLang="en-US" dirty="0"/>
              <a:t>と言っていました。 </a:t>
            </a:r>
            <a:r>
              <a:rPr lang="en-US" dirty="0"/>
              <a:t>Sue said that there </a:t>
            </a:r>
            <a:r>
              <a:rPr lang="en-US" dirty="0">
                <a:solidFill>
                  <a:srgbClr val="FF0000"/>
                </a:solidFill>
              </a:rPr>
              <a:t>would be</a:t>
            </a:r>
            <a:r>
              <a:rPr lang="en-US" dirty="0"/>
              <a:t> an exam tomorrow.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3 ～</a:t>
            </a:r>
            <a:r>
              <a:rPr lang="ja-JP" altLang="en-US" sz="3600" dirty="0"/>
              <a:t>と思います／～と言っていました</a:t>
            </a:r>
            <a:endParaRPr 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590800"/>
            <a:ext cx="45474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6926" y="4912829"/>
            <a:ext cx="48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(* Note that the present tense in Sue's original utterance is preserved in Mary's report.)</a:t>
            </a:r>
          </a:p>
        </p:txBody>
      </p:sp>
    </p:spTree>
    <p:extLst>
      <p:ext uri="{BB962C8B-B14F-4D97-AF65-F5344CB8AC3E}">
        <p14:creationId xmlns:p14="http://schemas.microsoft.com/office/powerpoint/2010/main" val="2596785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52600"/>
            <a:ext cx="7408333" cy="4373563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/>
              <a:t>I think that …</a:t>
            </a:r>
          </a:p>
          <a:p>
            <a:pPr lvl="1"/>
            <a:r>
              <a:rPr lang="ja-JP" altLang="en-US" dirty="0"/>
              <a:t>（ 私は）たけしさんはメアリーさんが好きだと思います 。 </a:t>
            </a:r>
            <a:r>
              <a:rPr lang="en-US" altLang="ja-JP" dirty="0"/>
              <a:t>I think Takeshi likes Mary.</a:t>
            </a:r>
          </a:p>
          <a:p>
            <a:pPr lvl="1"/>
            <a:endParaRPr lang="en-US" dirty="0"/>
          </a:p>
          <a:p>
            <a:r>
              <a:rPr lang="en-US" dirty="0"/>
              <a:t>I </a:t>
            </a:r>
            <a:r>
              <a:rPr lang="en-US" dirty="0">
                <a:solidFill>
                  <a:srgbClr val="FF0000"/>
                </a:solidFill>
              </a:rPr>
              <a:t>do not think</a:t>
            </a:r>
            <a:r>
              <a:rPr lang="en-US" dirty="0"/>
              <a:t> that …</a:t>
            </a:r>
          </a:p>
          <a:p>
            <a:pPr lvl="1"/>
            <a:r>
              <a:rPr lang="en-US" dirty="0"/>
              <a:t>（ </a:t>
            </a:r>
            <a:r>
              <a:rPr lang="ja-JP" altLang="en-US" dirty="0"/>
              <a:t>私は）メアリーさんはたけしさんが好きじゃ</a:t>
            </a:r>
            <a:r>
              <a:rPr lang="ja-JP" altLang="en-US" dirty="0">
                <a:solidFill>
                  <a:srgbClr val="FF0000"/>
                </a:solidFill>
              </a:rPr>
              <a:t>ない</a:t>
            </a:r>
            <a:r>
              <a:rPr lang="ja-JP" altLang="en-US" dirty="0"/>
              <a:t>と思います 。 </a:t>
            </a:r>
            <a:r>
              <a:rPr lang="en-US" dirty="0">
                <a:solidFill>
                  <a:srgbClr val="FF0000"/>
                </a:solidFill>
              </a:rPr>
              <a:t>I don't think</a:t>
            </a:r>
            <a:r>
              <a:rPr lang="en-US" dirty="0"/>
              <a:t> Mary likes Takeshi. (= I think Mary does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like Takeshi.)</a:t>
            </a:r>
          </a:p>
          <a:p>
            <a:endParaRPr lang="en-US" dirty="0"/>
          </a:p>
          <a:p>
            <a:r>
              <a:rPr lang="en-US" dirty="0"/>
              <a:t>To say that </a:t>
            </a:r>
            <a:r>
              <a:rPr lang="en-US" dirty="0">
                <a:solidFill>
                  <a:srgbClr val="FF0000"/>
                </a:solidFill>
              </a:rPr>
              <a:t>you don't think</a:t>
            </a:r>
            <a:r>
              <a:rPr lang="en-US" dirty="0"/>
              <a:t> something is the case, </a:t>
            </a:r>
          </a:p>
          <a:p>
            <a:pPr lvl="1"/>
            <a:r>
              <a:rPr lang="en-US" dirty="0"/>
              <a:t>～</a:t>
            </a:r>
            <a:r>
              <a:rPr lang="ja-JP" altLang="en-US" dirty="0">
                <a:solidFill>
                  <a:srgbClr val="FF0000"/>
                </a:solidFill>
              </a:rPr>
              <a:t>ない</a:t>
            </a:r>
            <a:r>
              <a:rPr lang="ja-JP" altLang="en-US" dirty="0"/>
              <a:t>と思います </a:t>
            </a:r>
            <a:r>
              <a:rPr lang="en-US" altLang="ja-JP" dirty="0"/>
              <a:t>(</a:t>
            </a:r>
            <a:r>
              <a:rPr lang="en-US" dirty="0"/>
              <a:t>I think that something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the case.) More common. </a:t>
            </a:r>
          </a:p>
          <a:p>
            <a:pPr lvl="1"/>
            <a:r>
              <a:rPr lang="en-US" dirty="0"/>
              <a:t>～</a:t>
            </a:r>
            <a:r>
              <a:rPr lang="ja-JP" altLang="en-US" dirty="0"/>
              <a:t>と思い</a:t>
            </a:r>
            <a:r>
              <a:rPr lang="ja-JP" altLang="en-US" dirty="0">
                <a:solidFill>
                  <a:srgbClr val="FF0000"/>
                </a:solidFill>
              </a:rPr>
              <a:t>ません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en-US" dirty="0"/>
              <a:t>I don't think).  </a:t>
            </a:r>
            <a:r>
              <a:rPr lang="en-US" dirty="0">
                <a:highlight>
                  <a:srgbClr val="FFFF00"/>
                </a:highlight>
              </a:rPr>
              <a:t>Not common.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3 ～</a:t>
            </a:r>
            <a:r>
              <a:rPr lang="ja-JP" altLang="en-US" sz="3600" dirty="0"/>
              <a:t>と思います／～と言っていました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96785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2057400"/>
            <a:ext cx="7408333" cy="3755496"/>
          </a:xfrm>
        </p:spPr>
        <p:txBody>
          <a:bodyPr/>
          <a:lstStyle/>
          <a:p>
            <a:r>
              <a:rPr lang="en-US" dirty="0"/>
              <a:t>To request that someone refrain from doing something, </a:t>
            </a:r>
          </a:p>
          <a:p>
            <a:r>
              <a:rPr lang="en-US" altLang="ja-JP" dirty="0"/>
              <a:t>Negative Short form + </a:t>
            </a:r>
            <a:r>
              <a:rPr lang="ja-JP" altLang="en-US" dirty="0"/>
              <a:t>でください　</a:t>
            </a:r>
            <a:r>
              <a:rPr lang="en-US" altLang="ja-JP" dirty="0"/>
              <a:t>Please don’t…</a:t>
            </a:r>
          </a:p>
          <a:p>
            <a:endParaRPr lang="en-US" altLang="ja-JP" dirty="0"/>
          </a:p>
          <a:p>
            <a:r>
              <a:rPr lang="ja-JP" altLang="en-US" dirty="0"/>
              <a:t> ここで写真を撮らないでください。 </a:t>
            </a:r>
            <a:r>
              <a:rPr lang="en-US" dirty="0"/>
              <a:t>Please don't take pictures here.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600" dirty="0"/>
              <a:t>4 </a:t>
            </a:r>
            <a:r>
              <a:rPr lang="ja-JP" altLang="en-US" sz="3600" dirty="0"/>
              <a:t>～ないでください 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1EA50B0-111C-43E8-B031-434BF929EF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675053"/>
            <a:ext cx="1642382" cy="1604187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DA99CC9-9601-4C34-9D2A-EC0E17F983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217" y="4504654"/>
            <a:ext cx="1642383" cy="160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38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81200"/>
            <a:ext cx="8153400" cy="4144963"/>
          </a:xfrm>
        </p:spPr>
        <p:txBody>
          <a:bodyPr>
            <a:normAutofit fontScale="85000" lnSpcReduction="10000"/>
          </a:bodyPr>
          <a:lstStyle/>
          <a:p>
            <a:r>
              <a:rPr lang="ja-JP" altLang="en-US" dirty="0"/>
              <a:t>私は </a:t>
            </a:r>
            <a:r>
              <a:rPr lang="en-US" altLang="ja-JP" dirty="0"/>
              <a:t>+</a:t>
            </a:r>
            <a:r>
              <a:rPr lang="en-US" dirty="0">
                <a:solidFill>
                  <a:srgbClr val="FF0000"/>
                </a:solidFill>
              </a:rPr>
              <a:t>nouns</a:t>
            </a:r>
            <a:r>
              <a:rPr lang="en-US" altLang="ja-JP" dirty="0"/>
              <a:t> +</a:t>
            </a:r>
            <a:r>
              <a:rPr lang="ja-JP" altLang="en-US" dirty="0"/>
              <a:t>が好き です／きらいです </a:t>
            </a:r>
            <a:endParaRPr lang="en-US" altLang="ja-JP" dirty="0"/>
          </a:p>
          <a:p>
            <a:pPr lvl="1"/>
            <a:r>
              <a:rPr lang="en-US" dirty="0"/>
              <a:t>describing your </a:t>
            </a:r>
            <a:r>
              <a:rPr lang="en-US" dirty="0">
                <a:solidFill>
                  <a:srgbClr val="FF0000"/>
                </a:solidFill>
              </a:rPr>
              <a:t>preference for items</a:t>
            </a:r>
            <a:r>
              <a:rPr lang="en-US" dirty="0"/>
              <a:t> denoted by nouns,</a:t>
            </a:r>
          </a:p>
          <a:p>
            <a:pPr marL="301943" lvl="1" indent="0">
              <a:buNone/>
            </a:pPr>
            <a:r>
              <a:rPr lang="en-US" altLang="ja-JP" dirty="0"/>
              <a:t> </a:t>
            </a:r>
          </a:p>
          <a:p>
            <a:r>
              <a:rPr lang="ja-JP" altLang="en-US" dirty="0"/>
              <a:t>私は </a:t>
            </a:r>
            <a:r>
              <a:rPr lang="en-US" altLang="ja-JP" dirty="0"/>
              <a:t>+ </a:t>
            </a:r>
            <a:r>
              <a:rPr lang="en-US" u="sng" dirty="0">
                <a:highlight>
                  <a:srgbClr val="FFFF00"/>
                </a:highlight>
              </a:rPr>
              <a:t>Short form +</a:t>
            </a:r>
            <a:r>
              <a:rPr lang="ja-JP" altLang="en-US" u="sng" dirty="0">
                <a:solidFill>
                  <a:srgbClr val="FF0000"/>
                </a:solidFill>
                <a:highlight>
                  <a:srgbClr val="FFFF00"/>
                </a:highlight>
              </a:rPr>
              <a:t>の</a:t>
            </a:r>
            <a:r>
              <a:rPr lang="ja-JP" altLang="en-US" dirty="0"/>
              <a:t>が好きですです／きらいです </a:t>
            </a:r>
            <a:endParaRPr lang="en-US" altLang="ja-JP" dirty="0"/>
          </a:p>
          <a:p>
            <a:pPr lvl="1"/>
            <a:r>
              <a:rPr lang="en-US" dirty="0"/>
              <a:t>describe your </a:t>
            </a:r>
            <a:r>
              <a:rPr lang="en-US" dirty="0">
                <a:solidFill>
                  <a:srgbClr val="FF0000"/>
                </a:solidFill>
              </a:rPr>
              <a:t>preference for activities</a:t>
            </a:r>
            <a:r>
              <a:rPr lang="en-US" dirty="0"/>
              <a:t>, such as swimming, drinking coffee, and studying Japanese. </a:t>
            </a:r>
          </a:p>
          <a:p>
            <a:pPr lvl="1"/>
            <a:r>
              <a:rPr lang="en-US" dirty="0"/>
              <a:t>Add </a:t>
            </a:r>
            <a:r>
              <a:rPr lang="en-US" dirty="0">
                <a:highlight>
                  <a:srgbClr val="FFFF00"/>
                </a:highlight>
              </a:rPr>
              <a:t>particle </a:t>
            </a:r>
            <a:r>
              <a:rPr lang="ja-JP" altLang="en-US" dirty="0">
                <a:highlight>
                  <a:srgbClr val="FFFF00"/>
                </a:highlight>
              </a:rPr>
              <a:t>の</a:t>
            </a:r>
            <a:r>
              <a:rPr lang="ja-JP" altLang="en-US" dirty="0"/>
              <a:t> </a:t>
            </a:r>
            <a:r>
              <a:rPr lang="en-US" dirty="0"/>
              <a:t>to a verbal short form to express the idea </a:t>
            </a:r>
            <a:r>
              <a:rPr lang="en-US" dirty="0">
                <a:highlight>
                  <a:srgbClr val="FFFF00"/>
                </a:highlight>
              </a:rPr>
              <a:t>of "doing x.” </a:t>
            </a:r>
          </a:p>
          <a:p>
            <a:pPr lvl="1"/>
            <a:r>
              <a:rPr lang="en-US" dirty="0"/>
              <a:t>Short forms are used in constructions where verbs and adjectives are to be treated as </a:t>
            </a:r>
            <a:r>
              <a:rPr lang="en-US" dirty="0">
                <a:solidFill>
                  <a:srgbClr val="FF0000"/>
                </a:solidFill>
              </a:rPr>
              <a:t>nouns</a:t>
            </a:r>
            <a:r>
              <a:rPr lang="en-US" dirty="0"/>
              <a:t>. </a:t>
            </a:r>
          </a:p>
          <a:p>
            <a:pPr lvl="2"/>
            <a:endParaRPr lang="en-US" altLang="ja-JP" dirty="0"/>
          </a:p>
          <a:p>
            <a:r>
              <a:rPr lang="en-US" dirty="0"/>
              <a:t>（ </a:t>
            </a:r>
            <a:r>
              <a:rPr lang="ja-JP" altLang="en-US" dirty="0"/>
              <a:t>私は）日本語を勉強する</a:t>
            </a:r>
            <a:r>
              <a:rPr lang="ja-JP" altLang="en-US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が好きです。 </a:t>
            </a:r>
            <a:r>
              <a:rPr lang="en-US" dirty="0"/>
              <a:t>I like studying the Japanese language.</a:t>
            </a:r>
          </a:p>
          <a:p>
            <a:r>
              <a:rPr lang="en-US" dirty="0"/>
              <a:t>（ </a:t>
            </a:r>
            <a:r>
              <a:rPr lang="ja-JP" altLang="en-US" dirty="0"/>
              <a:t>私は）部屋を掃除する</a:t>
            </a:r>
            <a:r>
              <a:rPr lang="ja-JP" altLang="en-US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がきらいです。 </a:t>
            </a:r>
            <a:r>
              <a:rPr lang="en-US" dirty="0"/>
              <a:t>I don't like cleaning my room.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5 </a:t>
            </a:r>
            <a:r>
              <a:rPr lang="en-US" dirty="0"/>
              <a:t>verb </a:t>
            </a:r>
            <a:r>
              <a:rPr lang="ja-JP" altLang="en-US" dirty="0"/>
              <a:t>のが好きです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894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be good/bad at</a:t>
            </a:r>
            <a:r>
              <a:rPr lang="en-US" dirty="0"/>
              <a:t> doing Something</a:t>
            </a:r>
          </a:p>
          <a:p>
            <a:pPr lvl="1"/>
            <a:r>
              <a:rPr lang="en-US" dirty="0"/>
              <a:t>〜 </a:t>
            </a:r>
            <a:r>
              <a:rPr lang="ja-JP" altLang="en-US" dirty="0"/>
              <a:t>が上手です  </a:t>
            </a:r>
            <a:r>
              <a:rPr lang="en-US" dirty="0"/>
              <a:t>is good at ...</a:t>
            </a:r>
          </a:p>
          <a:p>
            <a:pPr lvl="1"/>
            <a:r>
              <a:rPr lang="en-US" dirty="0"/>
              <a:t>〜 </a:t>
            </a:r>
            <a:r>
              <a:rPr lang="ja-JP" altLang="en-US" dirty="0"/>
              <a:t>が下手です  </a:t>
            </a:r>
            <a:r>
              <a:rPr lang="en-US" dirty="0"/>
              <a:t>is bad at...</a:t>
            </a:r>
          </a:p>
          <a:p>
            <a:pPr lvl="1"/>
            <a:endParaRPr lang="en-US" dirty="0"/>
          </a:p>
          <a:p>
            <a:r>
              <a:rPr lang="ja-JP" altLang="en-US" dirty="0"/>
              <a:t>ロバートさん</a:t>
            </a:r>
            <a:r>
              <a:rPr lang="ja-JP" altLang="en-US" dirty="0">
                <a:highlight>
                  <a:srgbClr val="FFFF00"/>
                </a:highlight>
              </a:rPr>
              <a:t>は</a:t>
            </a:r>
            <a:r>
              <a:rPr lang="ja-JP" altLang="en-US" dirty="0"/>
              <a:t>料理を作るの</a:t>
            </a:r>
            <a:r>
              <a:rPr lang="ja-JP" altLang="en-US" dirty="0">
                <a:highlight>
                  <a:srgbClr val="FFFF00"/>
                </a:highlight>
              </a:rPr>
              <a:t>が</a:t>
            </a:r>
            <a:r>
              <a:rPr lang="ja-JP" altLang="en-US" dirty="0"/>
              <a:t>上手です。 </a:t>
            </a:r>
            <a:r>
              <a:rPr lang="en-US" dirty="0"/>
              <a:t>Robert is good at cooking meals.</a:t>
            </a:r>
          </a:p>
          <a:p>
            <a:r>
              <a:rPr lang="ja-JP" altLang="en-US" dirty="0"/>
              <a:t>たけしさん</a:t>
            </a:r>
            <a:r>
              <a:rPr lang="ja-JP" altLang="en-US" dirty="0">
                <a:highlight>
                  <a:srgbClr val="FFFF00"/>
                </a:highlight>
              </a:rPr>
              <a:t>は</a:t>
            </a:r>
            <a:r>
              <a:rPr lang="ja-JP" altLang="en-US" dirty="0"/>
              <a:t>英語を話すの</a:t>
            </a:r>
            <a:r>
              <a:rPr lang="ja-JP" altLang="en-US" dirty="0">
                <a:highlight>
                  <a:srgbClr val="FFFF00"/>
                </a:highlight>
              </a:rPr>
              <a:t>が</a:t>
            </a:r>
            <a:r>
              <a:rPr lang="ja-JP" altLang="en-US" dirty="0"/>
              <a:t>下手です。 </a:t>
            </a:r>
            <a:r>
              <a:rPr lang="en-US" dirty="0"/>
              <a:t>Takeshi is not a good speaker of English.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5 </a:t>
            </a:r>
            <a:r>
              <a:rPr lang="en-US" dirty="0"/>
              <a:t>verb </a:t>
            </a:r>
            <a:r>
              <a:rPr lang="ja-JP" altLang="en-US" dirty="0"/>
              <a:t>のが好きです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15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describe one's skills or lack thereof</a:t>
            </a:r>
          </a:p>
          <a:p>
            <a:pPr lvl="1"/>
            <a:r>
              <a:rPr lang="en-US" dirty="0"/>
              <a:t>〜 </a:t>
            </a:r>
            <a:r>
              <a:rPr lang="ja-JP" altLang="en-US" dirty="0"/>
              <a:t>がとくいです  </a:t>
            </a:r>
            <a:r>
              <a:rPr lang="en-US" dirty="0"/>
              <a:t>is comfortable with...</a:t>
            </a:r>
          </a:p>
          <a:p>
            <a:pPr lvl="1"/>
            <a:r>
              <a:rPr lang="en-US" dirty="0"/>
              <a:t>〜 </a:t>
            </a:r>
            <a:r>
              <a:rPr lang="ja-JP" altLang="en-US" dirty="0"/>
              <a:t>がにがてです  </a:t>
            </a:r>
            <a:r>
              <a:rPr lang="en-US" dirty="0"/>
              <a:t>is uncomfortable with...</a:t>
            </a:r>
          </a:p>
          <a:p>
            <a:pPr lvl="1"/>
            <a:endParaRPr lang="en-US" dirty="0"/>
          </a:p>
          <a:p>
            <a:r>
              <a:rPr lang="ja-JP" altLang="en-US" dirty="0"/>
              <a:t>私</a:t>
            </a:r>
            <a:r>
              <a:rPr lang="ja-JP" altLang="en-US" dirty="0">
                <a:highlight>
                  <a:srgbClr val="FFFF00"/>
                </a:highlight>
              </a:rPr>
              <a:t>は</a:t>
            </a:r>
            <a:r>
              <a:rPr lang="ja-JP" altLang="en-US" dirty="0"/>
              <a:t>日本語を話すの</a:t>
            </a:r>
            <a:r>
              <a:rPr lang="ja-JP" altLang="en-US" dirty="0">
                <a:highlight>
                  <a:srgbClr val="FFFF00"/>
                </a:highlight>
              </a:rPr>
              <a:t>が</a:t>
            </a:r>
            <a:r>
              <a:rPr lang="ja-JP" altLang="en-US" dirty="0"/>
              <a:t>とくいです。 </a:t>
            </a:r>
            <a:r>
              <a:rPr lang="en-US" dirty="0"/>
              <a:t>I am good at/comfortable with speaking Japanese.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5 </a:t>
            </a:r>
            <a:r>
              <a:rPr lang="en-US" dirty="0"/>
              <a:t>verb </a:t>
            </a:r>
            <a:r>
              <a:rPr lang="ja-JP" altLang="en-US" dirty="0"/>
              <a:t>のが好きです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15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3589867"/>
            <a:ext cx="7408333" cy="2506133"/>
          </a:xfrm>
        </p:spPr>
        <p:txBody>
          <a:bodyPr/>
          <a:lstStyle/>
          <a:p>
            <a:r>
              <a:rPr lang="en-US" dirty="0"/>
              <a:t>It is a common mistake to use the </a:t>
            </a:r>
            <a:r>
              <a:rPr lang="en-US" dirty="0" err="1"/>
              <a:t>te</a:t>
            </a:r>
            <a:r>
              <a:rPr lang="en-US" dirty="0"/>
              <a:t>-form of a verb in such contexts, misled by the association between 〜 </a:t>
            </a:r>
            <a:r>
              <a:rPr lang="ja-JP" altLang="en-US" dirty="0"/>
              <a:t>ている </a:t>
            </a:r>
            <a:r>
              <a:rPr lang="en-US" dirty="0"/>
              <a:t>and the verb in the -</a:t>
            </a:r>
            <a:r>
              <a:rPr lang="en-US" dirty="0" err="1"/>
              <a:t>ing</a:t>
            </a:r>
            <a:r>
              <a:rPr lang="en-US" dirty="0"/>
              <a:t> form in English.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X</a:t>
            </a:r>
            <a:r>
              <a:rPr lang="en-US" altLang="ja-JP" dirty="0"/>
              <a:t> </a:t>
            </a:r>
            <a:r>
              <a:rPr lang="ja-JP" altLang="en-US" dirty="0"/>
              <a:t>たけしさんは英語を</a:t>
            </a:r>
            <a:r>
              <a:rPr lang="ja-JP" altLang="en-US" i="1" dirty="0">
                <a:solidFill>
                  <a:srgbClr val="FF0000"/>
                </a:solidFill>
              </a:rPr>
              <a:t>話して</a:t>
            </a:r>
            <a:r>
              <a:rPr lang="ja-JP" altLang="en-US" dirty="0"/>
              <a:t>が下手です。</a:t>
            </a:r>
            <a:r>
              <a:rPr lang="en-US" altLang="ja-JP" dirty="0">
                <a:solidFill>
                  <a:srgbClr val="FF0000"/>
                </a:solidFill>
              </a:rPr>
              <a:t>(wrong)</a:t>
            </a:r>
          </a:p>
          <a:p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 </a:t>
            </a:r>
            <a:r>
              <a:rPr lang="ja-JP" altLang="en-US" dirty="0"/>
              <a:t>たけしさんは英語を</a:t>
            </a:r>
            <a:r>
              <a:rPr lang="ja-JP" altLang="en-US" dirty="0">
                <a:solidFill>
                  <a:srgbClr val="FF0000"/>
                </a:solidFill>
              </a:rPr>
              <a:t>話す</a:t>
            </a:r>
            <a:r>
              <a:rPr lang="ja-JP" altLang="en-US" dirty="0"/>
              <a:t>のが下手です。</a:t>
            </a:r>
          </a:p>
          <a:p>
            <a:endParaRPr lang="ja-JP" alt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5 </a:t>
            </a:r>
            <a:r>
              <a:rPr lang="en-US" dirty="0"/>
              <a:t>verb </a:t>
            </a:r>
            <a:r>
              <a:rPr lang="ja-JP" altLang="en-US" dirty="0"/>
              <a:t>のが好きです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686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290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81200"/>
            <a:ext cx="7408333" cy="4144963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ロバートさん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沖縄に行きました 。</a:t>
            </a:r>
            <a:endParaRPr lang="en-US" altLang="ja-JP" dirty="0"/>
          </a:p>
          <a:p>
            <a:r>
              <a:rPr lang="en-US" dirty="0"/>
              <a:t>This sentence of course is about Robert and describes what he did. </a:t>
            </a:r>
          </a:p>
          <a:p>
            <a:r>
              <a:rPr lang="en-US" dirty="0"/>
              <a:t>It is likely to be uttered when the topic of Robert has already been breached. </a:t>
            </a:r>
            <a:r>
              <a:rPr lang="en-US" dirty="0">
                <a:highlight>
                  <a:srgbClr val="FFFF00"/>
                </a:highlight>
              </a:rPr>
              <a:t>Known Agent</a:t>
            </a:r>
            <a:r>
              <a:rPr lang="en-US" dirty="0"/>
              <a:t>.</a:t>
            </a:r>
          </a:p>
          <a:p>
            <a:r>
              <a:rPr lang="en-US" dirty="0"/>
              <a:t>(1) the noun </a:t>
            </a:r>
            <a:r>
              <a:rPr lang="ja-JP" altLang="en-US" dirty="0"/>
              <a:t>ロバート </a:t>
            </a:r>
            <a:r>
              <a:rPr lang="en-US" dirty="0"/>
              <a:t>stands as </a:t>
            </a:r>
            <a:r>
              <a:rPr lang="en-US" dirty="0">
                <a:solidFill>
                  <a:srgbClr val="FF0000"/>
                </a:solidFill>
              </a:rPr>
              <a:t>the subject</a:t>
            </a:r>
            <a:r>
              <a:rPr lang="en-US" dirty="0"/>
              <a:t> in relation to the verb </a:t>
            </a:r>
            <a:r>
              <a:rPr lang="ja-JP" altLang="en-US" dirty="0"/>
              <a:t>行く </a:t>
            </a:r>
            <a:r>
              <a:rPr lang="en-US" altLang="ja-JP" dirty="0"/>
              <a:t>(</a:t>
            </a:r>
            <a:r>
              <a:rPr lang="en-US" dirty="0"/>
              <a:t>he was the person who performed the going), and</a:t>
            </a:r>
          </a:p>
          <a:p>
            <a:r>
              <a:rPr lang="en-US" dirty="0"/>
              <a:t>(2) the noun is, per the function of the particle 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 </a:t>
            </a:r>
            <a:r>
              <a:rPr lang="en-US" altLang="ja-JP" dirty="0"/>
              <a:t>, </a:t>
            </a:r>
            <a:r>
              <a:rPr lang="en-US" dirty="0"/>
              <a:t>presented as </a:t>
            </a:r>
            <a:r>
              <a:rPr lang="en-US" dirty="0">
                <a:solidFill>
                  <a:srgbClr val="FF0000"/>
                </a:solidFill>
              </a:rPr>
              <a:t>the topic </a:t>
            </a:r>
            <a:r>
              <a:rPr lang="en-US" dirty="0"/>
              <a:t>of the sentence (as for Robert, he went to Okinawa).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6 </a:t>
            </a:r>
            <a:r>
              <a:rPr lang="ja-JP" altLang="en-US" dirty="0"/>
              <a:t>が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491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86000"/>
            <a:ext cx="7408333" cy="38401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 What if we both know that somebody went to Okinawa recently, and I know that it was Robert, but you don’t. </a:t>
            </a:r>
            <a:r>
              <a:rPr lang="en-US" dirty="0">
                <a:highlight>
                  <a:srgbClr val="FFFF00"/>
                </a:highlight>
              </a:rPr>
              <a:t>Unknown Agent.</a:t>
            </a:r>
          </a:p>
          <a:p>
            <a:r>
              <a:rPr lang="en-US" dirty="0"/>
              <a:t> </a:t>
            </a:r>
            <a:r>
              <a:rPr lang="ja-JP" altLang="en-US" dirty="0"/>
              <a:t>ロバートさん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沖縄に行きました。 </a:t>
            </a:r>
            <a:r>
              <a:rPr lang="en-US" dirty="0"/>
              <a:t>ROBERT went to Okinawa.</a:t>
            </a:r>
          </a:p>
          <a:p>
            <a:r>
              <a:rPr lang="en-US" dirty="0"/>
              <a:t>This sentence means that Robert went to Okinawa, which in English would be uttered </a:t>
            </a:r>
            <a:r>
              <a:rPr lang="en-US" dirty="0">
                <a:solidFill>
                  <a:srgbClr val="FF0000"/>
                </a:solidFill>
              </a:rPr>
              <a:t>with an extra emphasis on the name Robert</a:t>
            </a:r>
            <a:r>
              <a:rPr lang="en-US" dirty="0"/>
              <a:t>. </a:t>
            </a:r>
          </a:p>
          <a:p>
            <a:r>
              <a:rPr lang="en-US" dirty="0"/>
              <a:t>His identity is the </a:t>
            </a:r>
            <a:r>
              <a:rPr lang="en-US" dirty="0">
                <a:solidFill>
                  <a:srgbClr val="FF0000"/>
                </a:solidFill>
              </a:rPr>
              <a:t>new piece of information</a:t>
            </a:r>
            <a:r>
              <a:rPr lang="en-US" dirty="0"/>
              <a:t> provided by this sentence.</a:t>
            </a:r>
            <a:endParaRPr lang="en-US" dirty="0">
              <a:effectLst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6 </a:t>
            </a:r>
            <a:r>
              <a:rPr lang="ja-JP" altLang="en-US" dirty="0"/>
              <a:t>が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51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 forms </a:t>
            </a:r>
          </a:p>
          <a:p>
            <a:pPr lvl="1"/>
            <a:r>
              <a:rPr lang="en-US" dirty="0"/>
              <a:t>Various names have been given to this paradigm. They include "</a:t>
            </a:r>
            <a:r>
              <a:rPr lang="en-US" dirty="0">
                <a:solidFill>
                  <a:srgbClr val="FF0000"/>
                </a:solidFill>
              </a:rPr>
              <a:t>plain forms</a:t>
            </a:r>
            <a:r>
              <a:rPr lang="en-US" dirty="0"/>
              <a:t>," "</a:t>
            </a:r>
            <a:r>
              <a:rPr lang="en-US" dirty="0">
                <a:solidFill>
                  <a:srgbClr val="FF0000"/>
                </a:solidFill>
              </a:rPr>
              <a:t>informal forms</a:t>
            </a:r>
            <a:r>
              <a:rPr lang="en-US" dirty="0"/>
              <a:t>," and "</a:t>
            </a:r>
            <a:r>
              <a:rPr lang="en-US" dirty="0">
                <a:solidFill>
                  <a:srgbClr val="FF0000"/>
                </a:solidFill>
              </a:rPr>
              <a:t>direct style</a:t>
            </a:r>
            <a:r>
              <a:rPr lang="en-US" dirty="0"/>
              <a:t>."</a:t>
            </a:r>
          </a:p>
          <a:p>
            <a:r>
              <a:rPr lang="en-US" dirty="0"/>
              <a:t>Long forms</a:t>
            </a:r>
          </a:p>
          <a:p>
            <a:pPr lvl="1"/>
            <a:r>
              <a:rPr lang="en-US" dirty="0"/>
              <a:t>are often called "</a:t>
            </a:r>
            <a:r>
              <a:rPr lang="en-US" dirty="0">
                <a:solidFill>
                  <a:srgbClr val="FF0000"/>
                </a:solidFill>
              </a:rPr>
              <a:t>polite forms</a:t>
            </a:r>
            <a:r>
              <a:rPr lang="en-US" dirty="0"/>
              <a:t>," "</a:t>
            </a:r>
            <a:r>
              <a:rPr lang="en-US" dirty="0">
                <a:solidFill>
                  <a:srgbClr val="FF0000"/>
                </a:solidFill>
              </a:rPr>
              <a:t>formal forms</a:t>
            </a:r>
            <a:r>
              <a:rPr lang="en-US" dirty="0"/>
              <a:t>," and "</a:t>
            </a:r>
            <a:r>
              <a:rPr lang="en-US" dirty="0">
                <a:solidFill>
                  <a:srgbClr val="FF0000"/>
                </a:solidFill>
              </a:rPr>
              <a:t>distal style</a:t>
            </a:r>
            <a:r>
              <a:rPr lang="en-US" dirty="0"/>
              <a:t>."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short forms </a:t>
            </a:r>
          </a:p>
        </p:txBody>
      </p:sp>
    </p:spTree>
    <p:extLst>
      <p:ext uri="{BB962C8B-B14F-4D97-AF65-F5344CB8AC3E}">
        <p14:creationId xmlns:p14="http://schemas.microsoft.com/office/powerpoint/2010/main" val="1489008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6 </a:t>
            </a:r>
            <a:r>
              <a:rPr lang="ja-JP" altLang="en-US" dirty="0"/>
              <a:t>が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4DB83-1BDF-495E-A8AD-D9994F518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608" y="2286000"/>
            <a:ext cx="3822192" cy="639762"/>
          </a:xfrm>
        </p:spPr>
        <p:txBody>
          <a:bodyPr/>
          <a:lstStyle/>
          <a:p>
            <a:r>
              <a:rPr lang="ja-JP" altLang="en-US" dirty="0"/>
              <a:t>は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2A903E-AAC3-4145-BAB2-4E795E3A3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3276600"/>
            <a:ext cx="4114800" cy="2849563"/>
          </a:xfrm>
        </p:spPr>
        <p:txBody>
          <a:bodyPr/>
          <a:lstStyle/>
          <a:p>
            <a:r>
              <a:rPr lang="en-US" altLang="ja-JP" dirty="0"/>
              <a:t>Q:</a:t>
            </a:r>
            <a:r>
              <a:rPr lang="ja-JP" altLang="en-US" dirty="0"/>
              <a:t> 　ロバートさん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何をしましたか？</a:t>
            </a:r>
            <a:endParaRPr lang="en-US" altLang="ja-JP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ja-JP" dirty="0"/>
              <a:t>A:</a:t>
            </a:r>
            <a:r>
              <a:rPr lang="ja-JP" altLang="en-US" dirty="0"/>
              <a:t>　ロバートさん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沖縄に行きました 。</a:t>
            </a:r>
            <a:endParaRPr lang="en-US" altLang="ja-JP" dirty="0"/>
          </a:p>
          <a:p>
            <a:r>
              <a:rPr lang="en-US" altLang="ja-JP" dirty="0"/>
              <a:t>Agent: known</a:t>
            </a:r>
          </a:p>
          <a:p>
            <a:r>
              <a:rPr lang="en-US" altLang="ja-JP" dirty="0"/>
              <a:t>New information: predicate</a:t>
            </a:r>
            <a:endParaRPr lang="ja-JP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28B2AF-4AC0-4D8D-9474-1549B46BC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57627" y="2286000"/>
            <a:ext cx="3822192" cy="639762"/>
          </a:xfrm>
        </p:spPr>
        <p:txBody>
          <a:bodyPr/>
          <a:lstStyle/>
          <a:p>
            <a:r>
              <a:rPr lang="ja-JP" altLang="en-US" dirty="0"/>
              <a:t>が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DE6531-48BC-4E67-8FCB-0ADD7644DB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4" y="3276600"/>
            <a:ext cx="4041776" cy="2849563"/>
          </a:xfrm>
        </p:spPr>
        <p:txBody>
          <a:bodyPr/>
          <a:lstStyle/>
          <a:p>
            <a:r>
              <a:rPr lang="en-US" altLang="ja-JP" dirty="0"/>
              <a:t>Q:</a:t>
            </a:r>
            <a:r>
              <a:rPr lang="ja-JP" altLang="en-US" dirty="0"/>
              <a:t>　だれ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沖縄に行きましたか？</a:t>
            </a:r>
            <a:endParaRPr lang="en-US" altLang="ja-JP" dirty="0"/>
          </a:p>
          <a:p>
            <a:r>
              <a:rPr lang="en-US" altLang="ja-JP" dirty="0"/>
              <a:t>A:</a:t>
            </a:r>
            <a:r>
              <a:rPr lang="ja-JP" altLang="en-US" dirty="0"/>
              <a:t> 　ロバートさん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沖縄に行きました。</a:t>
            </a:r>
            <a:endParaRPr lang="en-US" altLang="ja-JP" dirty="0"/>
          </a:p>
          <a:p>
            <a:r>
              <a:rPr lang="en-US" altLang="ja-JP" dirty="0"/>
              <a:t>Agent: unknown</a:t>
            </a:r>
          </a:p>
          <a:p>
            <a:r>
              <a:rPr lang="en-US" altLang="ja-JP" dirty="0"/>
              <a:t>New information: subject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0850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591056"/>
            <a:ext cx="7848600" cy="4535107"/>
          </a:xfrm>
        </p:spPr>
        <p:txBody>
          <a:bodyPr>
            <a:normAutofit/>
          </a:bodyPr>
          <a:lstStyle/>
          <a:p>
            <a:r>
              <a:rPr lang="en-US" dirty="0"/>
              <a:t>It is one of the functions of the particle </a:t>
            </a:r>
            <a:r>
              <a:rPr lang="ja-JP" altLang="en-US" dirty="0"/>
              <a:t>が </a:t>
            </a:r>
            <a:r>
              <a:rPr lang="en-US" dirty="0"/>
              <a:t>to</a:t>
            </a:r>
          </a:p>
          <a:p>
            <a:pPr lvl="1"/>
            <a:r>
              <a:rPr lang="en-US" dirty="0"/>
              <a:t>(1) </a:t>
            </a:r>
            <a:r>
              <a:rPr lang="en-US" dirty="0">
                <a:solidFill>
                  <a:srgbClr val="FF0000"/>
                </a:solidFill>
              </a:rPr>
              <a:t>present the subject</a:t>
            </a:r>
            <a:r>
              <a:rPr lang="en-US" dirty="0"/>
              <a:t> of a sentence in a way such that</a:t>
            </a:r>
          </a:p>
          <a:p>
            <a:pPr lvl="1"/>
            <a:r>
              <a:rPr lang="en-US" dirty="0"/>
              <a:t>(2) the noun will "</a:t>
            </a:r>
            <a:r>
              <a:rPr lang="en-US" dirty="0">
                <a:solidFill>
                  <a:srgbClr val="FF0000"/>
                </a:solidFill>
              </a:rPr>
              <a:t>fill in the blank on the information sheet</a:t>
            </a:r>
            <a:r>
              <a:rPr lang="en-US" dirty="0"/>
              <a:t>."</a:t>
            </a:r>
          </a:p>
          <a:p>
            <a:r>
              <a:rPr lang="en-US" dirty="0"/>
              <a:t>The "blank on the information sheet" is a question word like </a:t>
            </a:r>
            <a:r>
              <a:rPr lang="ja-JP" altLang="en-US" dirty="0"/>
              <a:t>だれ </a:t>
            </a:r>
            <a:endParaRPr lang="en-US" altLang="ja-JP" dirty="0"/>
          </a:p>
          <a:p>
            <a:r>
              <a:rPr lang="en-US" altLang="ja-JP" dirty="0"/>
              <a:t>A:</a:t>
            </a:r>
            <a:r>
              <a:rPr lang="ja-JP" altLang="en-US" dirty="0"/>
              <a:t>　だれ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沖縄に行きましたか。 </a:t>
            </a:r>
            <a:r>
              <a:rPr lang="en-US" dirty="0"/>
              <a:t>Who went to Okinawa?</a:t>
            </a:r>
          </a:p>
          <a:p>
            <a:r>
              <a:rPr lang="en-US" altLang="ja-JP" dirty="0"/>
              <a:t>B:</a:t>
            </a:r>
            <a:r>
              <a:rPr lang="ja-JP" altLang="en-US" dirty="0"/>
              <a:t>　ロバートさん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沖縄に行きました。</a:t>
            </a:r>
            <a:r>
              <a:rPr lang="en-US" dirty="0"/>
              <a:t> ROBERT went to Okinawa.</a:t>
            </a:r>
            <a:r>
              <a:rPr lang="en-US" altLang="ja-JP" dirty="0"/>
              <a:t> </a:t>
            </a:r>
            <a:endParaRPr lang="en-US" dirty="0"/>
          </a:p>
          <a:p>
            <a:r>
              <a:rPr lang="en-US" altLang="ja-JP" dirty="0"/>
              <a:t>B:</a:t>
            </a:r>
            <a:r>
              <a:rPr lang="ja-JP" altLang="en-US" dirty="0"/>
              <a:t>　（</a:t>
            </a:r>
            <a:r>
              <a:rPr lang="en-US" altLang="ja-JP" dirty="0"/>
              <a:t>×</a:t>
            </a:r>
            <a:r>
              <a:rPr lang="ja-JP" altLang="en-US" dirty="0"/>
              <a:t>）</a:t>
            </a:r>
            <a:r>
              <a:rPr lang="en-US" altLang="ja-JP" dirty="0"/>
              <a:t> </a:t>
            </a:r>
            <a:r>
              <a:rPr lang="ja-JP" altLang="en-US" dirty="0"/>
              <a:t>だれ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沖縄に行きましたか。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6 </a:t>
            </a:r>
            <a:r>
              <a:rPr lang="ja-JP" altLang="en-US" dirty="0"/>
              <a:t>が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51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>
            <a:normAutofit/>
          </a:bodyPr>
          <a:lstStyle/>
          <a:p>
            <a:r>
              <a:rPr lang="en-US" altLang="ja-JP" dirty="0"/>
              <a:t>A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question word</a:t>
            </a:r>
            <a:r>
              <a:rPr lang="en-US" dirty="0"/>
              <a:t> that is the subject of a sentence is never followed by the particle </a:t>
            </a:r>
            <a:r>
              <a:rPr lang="ja-JP" altLang="en-US" dirty="0"/>
              <a:t>は </a:t>
            </a:r>
            <a:r>
              <a:rPr lang="en-US" altLang="ja-JP" dirty="0"/>
              <a:t>, </a:t>
            </a:r>
            <a:r>
              <a:rPr lang="en-US" dirty="0"/>
              <a:t>but always by the particle </a:t>
            </a:r>
            <a:r>
              <a:rPr lang="ja-JP" altLang="en-US" dirty="0"/>
              <a:t>が </a:t>
            </a:r>
            <a:r>
              <a:rPr lang="en-US" altLang="ja-JP" dirty="0"/>
              <a:t>. </a:t>
            </a:r>
          </a:p>
          <a:p>
            <a:r>
              <a:rPr lang="en-US" dirty="0"/>
              <a:t>As we have seen, a noun that will </a:t>
            </a:r>
            <a:r>
              <a:rPr lang="en-US" dirty="0">
                <a:solidFill>
                  <a:srgbClr val="FF0000"/>
                </a:solidFill>
              </a:rPr>
              <a:t>provide the answer</a:t>
            </a:r>
            <a:r>
              <a:rPr lang="en-US" dirty="0"/>
              <a:t> to such a question is also followed by the particle </a:t>
            </a:r>
            <a:r>
              <a:rPr lang="ja-JP" altLang="en-US" dirty="0"/>
              <a:t>が </a:t>
            </a:r>
            <a:r>
              <a:rPr lang="en-US" altLang="ja-JP" dirty="0"/>
              <a:t>.</a:t>
            </a:r>
          </a:p>
          <a:p>
            <a:r>
              <a:rPr lang="en-US" dirty="0"/>
              <a:t>A: </a:t>
            </a:r>
            <a:r>
              <a:rPr lang="ja-JP" altLang="en-US" dirty="0">
                <a:solidFill>
                  <a:srgbClr val="00B050"/>
                </a:solidFill>
              </a:rPr>
              <a:t>どのクラス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おもしろいですか。 </a:t>
            </a:r>
            <a:r>
              <a:rPr lang="en-US" dirty="0"/>
              <a:t>Which class is (the most) interesting?</a:t>
            </a:r>
          </a:p>
          <a:p>
            <a:r>
              <a:rPr lang="en-US" dirty="0"/>
              <a:t>B: </a:t>
            </a:r>
            <a:r>
              <a:rPr lang="ja-JP" altLang="en-US" dirty="0">
                <a:solidFill>
                  <a:srgbClr val="00B050"/>
                </a:solidFill>
              </a:rPr>
              <a:t>日本語のクラス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おもしろいです。 </a:t>
            </a:r>
            <a:r>
              <a:rPr lang="en-US" dirty="0"/>
              <a:t>Japanese class is.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6 </a:t>
            </a:r>
            <a:r>
              <a:rPr lang="ja-JP" altLang="en-US" dirty="0"/>
              <a:t>が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51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A: （ </a:t>
            </a:r>
            <a:r>
              <a:rPr lang="ja-JP" altLang="en-US" dirty="0"/>
              <a:t>このクラスで）</a:t>
            </a:r>
            <a:r>
              <a:rPr lang="ja-JP" altLang="en-US" dirty="0">
                <a:solidFill>
                  <a:srgbClr val="00B050"/>
                </a:solidFill>
              </a:rPr>
              <a:t>だれ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めがねをかけていますか。 </a:t>
            </a:r>
            <a:r>
              <a:rPr lang="en-US" dirty="0"/>
              <a:t>Who wears glasses (in this class)?</a:t>
            </a:r>
          </a:p>
          <a:p>
            <a:r>
              <a:rPr lang="en-US" dirty="0"/>
              <a:t>B: </a:t>
            </a:r>
            <a:r>
              <a:rPr lang="ja-JP" altLang="en-US" dirty="0">
                <a:solidFill>
                  <a:srgbClr val="00B050"/>
                </a:solidFill>
              </a:rPr>
              <a:t>山下先生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めがねをかけています。 </a:t>
            </a:r>
            <a:r>
              <a:rPr lang="en-US" dirty="0"/>
              <a:t>Professor Yamashita does.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6 </a:t>
            </a:r>
            <a:r>
              <a:rPr lang="ja-JP" altLang="en-US" dirty="0"/>
              <a:t>が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51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reading.</a:t>
            </a:r>
          </a:p>
          <a:p>
            <a:r>
              <a:rPr lang="en-US" dirty="0">
                <a:hlinkClick r:id="rId2"/>
              </a:rPr>
              <a:t>Particles: </a:t>
            </a:r>
            <a:r>
              <a:rPr lang="ja-JP" altLang="en-US" dirty="0">
                <a:hlinkClick r:id="rId2"/>
              </a:rPr>
              <a:t>は </a:t>
            </a:r>
            <a:r>
              <a:rPr lang="en-US" dirty="0">
                <a:hlinkClick r:id="rId2"/>
              </a:rPr>
              <a:t>VS </a:t>
            </a:r>
            <a:r>
              <a:rPr lang="ja-JP" altLang="en-US" dirty="0">
                <a:hlinkClick r:id="rId2"/>
              </a:rPr>
              <a:t>が</a:t>
            </a:r>
            <a:endParaRPr lang="ja-JP" altLang="en-US" dirty="0"/>
          </a:p>
          <a:p>
            <a:r>
              <a:rPr lang="en-US" dirty="0">
                <a:hlinkClick r:id="rId3"/>
              </a:rPr>
              <a:t>Particles: the difference between WA and GA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6 </a:t>
            </a:r>
            <a:r>
              <a:rPr lang="ja-JP" altLang="en-US" dirty="0"/>
              <a:t>が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51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2235729"/>
            <a:ext cx="7408333" cy="3450696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>
                <a:solidFill>
                  <a:srgbClr val="FF0000"/>
                </a:solidFill>
              </a:rPr>
              <a:t>something</a:t>
            </a:r>
            <a:r>
              <a:rPr lang="en-US" dirty="0"/>
              <a:t>”: </a:t>
            </a:r>
            <a:r>
              <a:rPr lang="ja-JP" altLang="en-US" dirty="0"/>
              <a:t>何か </a:t>
            </a:r>
            <a:r>
              <a:rPr lang="en-US" altLang="ja-JP" dirty="0"/>
              <a:t>, </a:t>
            </a:r>
          </a:p>
          <a:p>
            <a:r>
              <a:rPr lang="en-US" dirty="0"/>
              <a:t>“</a:t>
            </a:r>
            <a:r>
              <a:rPr lang="en-US" dirty="0">
                <a:solidFill>
                  <a:srgbClr val="FF0000"/>
                </a:solidFill>
              </a:rPr>
              <a:t>anything</a:t>
            </a:r>
            <a:r>
              <a:rPr lang="en-US" dirty="0"/>
              <a:t>" in negative sentences: </a:t>
            </a:r>
            <a:r>
              <a:rPr lang="ja-JP" altLang="en-US" dirty="0"/>
              <a:t>何も</a:t>
            </a:r>
            <a:r>
              <a:rPr lang="en-US" altLang="ja-JP" dirty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7</a:t>
            </a:r>
            <a:r>
              <a:rPr lang="ja-JP" altLang="en-US" dirty="0"/>
              <a:t>何（なに）か </a:t>
            </a:r>
            <a:r>
              <a:rPr lang="en-US" dirty="0"/>
              <a:t>and </a:t>
            </a:r>
            <a:r>
              <a:rPr lang="ja-JP" altLang="en-US" dirty="0"/>
              <a:t>何（なに）も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86200"/>
            <a:ext cx="88677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988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438400"/>
            <a:ext cx="7128933" cy="3687763"/>
          </a:xfrm>
        </p:spPr>
        <p:txBody>
          <a:bodyPr>
            <a:normAutofit/>
          </a:bodyPr>
          <a:lstStyle/>
          <a:p>
            <a:r>
              <a:rPr lang="ja-JP" altLang="en-US" dirty="0"/>
              <a:t>何か、何も　</a:t>
            </a:r>
            <a:r>
              <a:rPr lang="en-US" dirty="0"/>
              <a:t>are used in places where </a:t>
            </a:r>
            <a:r>
              <a:rPr lang="en-US" dirty="0">
                <a:solidFill>
                  <a:srgbClr val="FF0000"/>
                </a:solidFill>
              </a:rPr>
              <a:t>the particles </a:t>
            </a:r>
            <a:r>
              <a:rPr lang="ja-JP" altLang="en-US" dirty="0">
                <a:solidFill>
                  <a:srgbClr val="FF0000"/>
                </a:solidFill>
              </a:rPr>
              <a:t>は </a:t>
            </a:r>
            <a:r>
              <a:rPr lang="en-US" altLang="ja-JP" dirty="0">
                <a:solidFill>
                  <a:srgbClr val="FF0000"/>
                </a:solidFill>
              </a:rPr>
              <a:t>, </a:t>
            </a:r>
            <a:r>
              <a:rPr lang="ja-JP" altLang="en-US" dirty="0">
                <a:solidFill>
                  <a:srgbClr val="FF0000"/>
                </a:solidFill>
              </a:rPr>
              <a:t>が </a:t>
            </a:r>
            <a:r>
              <a:rPr lang="en-US" altLang="ja-JP" dirty="0">
                <a:solidFill>
                  <a:srgbClr val="FF0000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and </a:t>
            </a:r>
            <a:r>
              <a:rPr lang="ja-JP" altLang="en-US" dirty="0">
                <a:solidFill>
                  <a:srgbClr val="FF0000"/>
                </a:solidFill>
              </a:rPr>
              <a:t>を</a:t>
            </a:r>
            <a:r>
              <a:rPr lang="ja-JP" altLang="en-US" dirty="0"/>
              <a:t> </a:t>
            </a:r>
            <a:r>
              <a:rPr lang="en-US" dirty="0"/>
              <a:t>are expected. In these contexts, they are used on their own, without the help of particles. </a:t>
            </a:r>
          </a:p>
          <a:p>
            <a:r>
              <a:rPr lang="ja-JP" altLang="en-US" dirty="0"/>
              <a:t>猫が</a:t>
            </a:r>
            <a:r>
              <a:rPr lang="ja-JP" altLang="en-US" dirty="0">
                <a:solidFill>
                  <a:srgbClr val="FF0000"/>
                </a:solidFill>
              </a:rPr>
              <a:t>何か</a:t>
            </a:r>
            <a:r>
              <a:rPr lang="ja-JP" altLang="en-US" dirty="0"/>
              <a:t>持ってきました。 </a:t>
            </a:r>
            <a:r>
              <a:rPr lang="en-US" dirty="0"/>
              <a:t>The cat has brought something.</a:t>
            </a:r>
          </a:p>
          <a:p>
            <a:r>
              <a:rPr lang="en-US" dirty="0"/>
              <a:t>A: </a:t>
            </a:r>
            <a:r>
              <a:rPr lang="ja-JP" altLang="en-US" dirty="0"/>
              <a:t>猫は</a:t>
            </a:r>
            <a:r>
              <a:rPr lang="ja-JP" altLang="en-US" dirty="0">
                <a:solidFill>
                  <a:srgbClr val="FF0000"/>
                </a:solidFill>
              </a:rPr>
              <a:t>何か</a:t>
            </a:r>
            <a:r>
              <a:rPr lang="ja-JP" altLang="en-US" dirty="0"/>
              <a:t>食べましたか。 </a:t>
            </a:r>
            <a:r>
              <a:rPr lang="en-US" dirty="0"/>
              <a:t>Did the cat eat anything?</a:t>
            </a:r>
          </a:p>
          <a:p>
            <a:r>
              <a:rPr lang="en-US" dirty="0"/>
              <a:t>B: </a:t>
            </a:r>
            <a:r>
              <a:rPr lang="ja-JP" altLang="en-US" dirty="0"/>
              <a:t>いいえ、猫は</a:t>
            </a:r>
            <a:r>
              <a:rPr lang="ja-JP" altLang="en-US" dirty="0">
                <a:solidFill>
                  <a:srgbClr val="FF0000"/>
                </a:solidFill>
              </a:rPr>
              <a:t>何も</a:t>
            </a:r>
            <a:r>
              <a:rPr lang="ja-JP" altLang="en-US" dirty="0"/>
              <a:t>食べ</a:t>
            </a:r>
            <a:r>
              <a:rPr lang="ja-JP" altLang="en-US" dirty="0">
                <a:solidFill>
                  <a:srgbClr val="FF0000"/>
                </a:solidFill>
              </a:rPr>
              <a:t>ません</a:t>
            </a:r>
            <a:r>
              <a:rPr lang="ja-JP" altLang="en-US" dirty="0"/>
              <a:t>でした。 </a:t>
            </a:r>
            <a:r>
              <a:rPr lang="en-US" dirty="0"/>
              <a:t>No, the cat did not eat anything.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7 </a:t>
            </a:r>
            <a:r>
              <a:rPr lang="ja-JP" altLang="en-US" dirty="0"/>
              <a:t>何（なに）か </a:t>
            </a:r>
            <a:r>
              <a:rPr lang="en-US" dirty="0"/>
              <a:t>and </a:t>
            </a:r>
            <a:r>
              <a:rPr lang="ja-JP" altLang="en-US" dirty="0"/>
              <a:t>何（なに）も </a:t>
            </a:r>
            <a:endParaRPr lang="en-US" dirty="0"/>
          </a:p>
        </p:txBody>
      </p:sp>
      <p:pic>
        <p:nvPicPr>
          <p:cNvPr id="5" name="Picture 4" descr="a cat">
            <a:extLst>
              <a:ext uri="{FF2B5EF4-FFF2-40B4-BE49-F238E27FC236}">
                <a16:creationId xmlns:a16="http://schemas.microsoft.com/office/drawing/2014/main" id="{5EEE69B2-8477-4D5B-836B-27C5DAFE1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7430">
            <a:off x="7437092" y="1221089"/>
            <a:ext cx="1669682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32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600200"/>
            <a:ext cx="7408333" cy="3450696"/>
          </a:xfrm>
        </p:spPr>
        <p:txBody>
          <a:bodyPr/>
          <a:lstStyle/>
          <a:p>
            <a:r>
              <a:rPr lang="en-US" dirty="0"/>
              <a:t>Most irregular verbs are compounds of </a:t>
            </a:r>
            <a:r>
              <a:rPr lang="en-US" dirty="0">
                <a:solidFill>
                  <a:srgbClr val="FF0000"/>
                </a:solidFill>
              </a:rPr>
              <a:t>action nouns</a:t>
            </a:r>
            <a:r>
              <a:rPr lang="en-US" dirty="0"/>
              <a:t> and the verb </a:t>
            </a:r>
            <a:r>
              <a:rPr lang="ja-JP" altLang="en-US" dirty="0"/>
              <a:t>する </a:t>
            </a:r>
            <a:r>
              <a:rPr lang="en-US" altLang="ja-JP" dirty="0"/>
              <a:t>. </a:t>
            </a:r>
          </a:p>
          <a:p>
            <a:r>
              <a:rPr lang="en-US" dirty="0"/>
              <a:t>If you have learned an irregular verb, therefore, you have also learned a noun.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表現ノート　 </a:t>
            </a:r>
            <a:r>
              <a:rPr lang="en-US" dirty="0"/>
              <a:t>Expression Notes</a:t>
            </a:r>
            <a:br>
              <a:rPr lang="en-US" dirty="0"/>
            </a:br>
            <a:r>
              <a:rPr lang="en-US" sz="3100" dirty="0"/>
              <a:t>Action noun + </a:t>
            </a:r>
            <a:r>
              <a:rPr lang="ja-JP" altLang="en-US" sz="3100" dirty="0"/>
              <a:t>する　</a:t>
            </a:r>
            <a:endParaRPr lang="en-US" sz="31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3581400"/>
            <a:ext cx="82772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988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7832" y="2362200"/>
            <a:ext cx="7408333" cy="345069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 of these nouns can be used as the "object" of the verb </a:t>
            </a:r>
            <a:r>
              <a:rPr lang="ja-JP" altLang="en-US" dirty="0"/>
              <a:t>する </a:t>
            </a:r>
            <a:r>
              <a:rPr lang="en-US" altLang="ja-JP" dirty="0"/>
              <a:t>.</a:t>
            </a:r>
          </a:p>
          <a:p>
            <a:r>
              <a:rPr lang="ja-JP" altLang="en-US" dirty="0"/>
              <a:t>私は日本語</a:t>
            </a:r>
            <a:r>
              <a:rPr lang="ja-JP" altLang="en-US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勉強</a:t>
            </a:r>
            <a:r>
              <a:rPr lang="ja-JP" altLang="en-US" dirty="0">
                <a:solidFill>
                  <a:srgbClr val="FF0000"/>
                </a:solidFill>
              </a:rPr>
              <a:t>を</a:t>
            </a:r>
            <a:r>
              <a:rPr lang="ja-JP" altLang="en-US" dirty="0"/>
              <a:t>しました。</a:t>
            </a:r>
            <a:endParaRPr lang="en-US" altLang="ja-JP" dirty="0"/>
          </a:p>
          <a:p>
            <a:r>
              <a:rPr lang="ja-JP" altLang="en-US" dirty="0"/>
              <a:t>私は日本語</a:t>
            </a:r>
            <a:r>
              <a:rPr lang="ja-JP" altLang="en-US" dirty="0">
                <a:solidFill>
                  <a:srgbClr val="FF0000"/>
                </a:solidFill>
              </a:rPr>
              <a:t>を</a:t>
            </a:r>
            <a:r>
              <a:rPr lang="ja-JP" altLang="en-US" dirty="0"/>
              <a:t>勉強しました。</a:t>
            </a:r>
            <a:endParaRPr lang="en-US" altLang="ja-JP" dirty="0"/>
          </a:p>
          <a:p>
            <a:r>
              <a:rPr lang="en-US" altLang="ja-JP" dirty="0"/>
              <a:t>I studied Japanese.</a:t>
            </a:r>
          </a:p>
          <a:p>
            <a:endParaRPr lang="en-US" dirty="0"/>
          </a:p>
          <a:p>
            <a:r>
              <a:rPr lang="ja-JP" altLang="en-US" dirty="0"/>
              <a:t>たけしさんは部屋</a:t>
            </a:r>
            <a:r>
              <a:rPr lang="ja-JP" altLang="en-US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掃除</a:t>
            </a:r>
            <a:r>
              <a:rPr lang="ja-JP" altLang="en-US" dirty="0">
                <a:solidFill>
                  <a:srgbClr val="FF0000"/>
                </a:solidFill>
              </a:rPr>
              <a:t>を</a:t>
            </a:r>
            <a:r>
              <a:rPr lang="ja-JP" altLang="en-US" dirty="0"/>
              <a:t>しました。</a:t>
            </a:r>
            <a:endParaRPr lang="en-US" altLang="ja-JP" dirty="0"/>
          </a:p>
          <a:p>
            <a:r>
              <a:rPr lang="ja-JP" altLang="en-US" dirty="0"/>
              <a:t>たけしさんは部屋</a:t>
            </a:r>
            <a:r>
              <a:rPr lang="ja-JP" altLang="en-US" dirty="0">
                <a:solidFill>
                  <a:srgbClr val="FF0000"/>
                </a:solidFill>
              </a:rPr>
              <a:t>を</a:t>
            </a:r>
            <a:r>
              <a:rPr lang="ja-JP" altLang="en-US" dirty="0"/>
              <a:t>掃除しました。</a:t>
            </a:r>
            <a:endParaRPr lang="en-US" altLang="ja-JP" dirty="0"/>
          </a:p>
          <a:p>
            <a:r>
              <a:rPr lang="en-US" dirty="0"/>
              <a:t>Takeshi cleaned his room.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表現ノート　 </a:t>
            </a:r>
            <a:r>
              <a:rPr lang="en-US" dirty="0"/>
              <a:t>Expression Notes</a:t>
            </a:r>
            <a:br>
              <a:rPr lang="en-US" dirty="0"/>
            </a:br>
            <a:r>
              <a:rPr lang="en-US" sz="3600" dirty="0"/>
              <a:t>Action noun + </a:t>
            </a:r>
            <a:r>
              <a:rPr lang="ja-JP" altLang="en-US" sz="3600" dirty="0"/>
              <a:t>する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797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use both these nouns and their </a:t>
            </a:r>
            <a:r>
              <a:rPr lang="ja-JP" altLang="en-US" dirty="0"/>
              <a:t>する </a:t>
            </a:r>
            <a:r>
              <a:rPr lang="en-US" dirty="0"/>
              <a:t>verbs in sentences with </a:t>
            </a:r>
            <a:r>
              <a:rPr lang="ja-JP" altLang="en-US" dirty="0"/>
              <a:t>好きです </a:t>
            </a:r>
            <a:r>
              <a:rPr lang="en-US" dirty="0"/>
              <a:t>and </a:t>
            </a:r>
            <a:r>
              <a:rPr lang="ja-JP" altLang="en-US" dirty="0"/>
              <a:t>きらいです </a:t>
            </a:r>
            <a:r>
              <a:rPr lang="en-US" altLang="ja-JP" dirty="0"/>
              <a:t>, </a:t>
            </a:r>
            <a:r>
              <a:rPr lang="en-US" dirty="0"/>
              <a:t>for example. You need to add </a:t>
            </a:r>
            <a:r>
              <a:rPr lang="ja-JP" altLang="en-US" dirty="0"/>
              <a:t>の </a:t>
            </a:r>
            <a:r>
              <a:rPr lang="en-US" dirty="0"/>
              <a:t>to the verbs, as we discussed in Section 5. Pay attention to the particles before these words, too.</a:t>
            </a:r>
          </a:p>
          <a:p>
            <a:r>
              <a:rPr lang="ja-JP" altLang="en-US" dirty="0"/>
              <a:t>日本語</a:t>
            </a:r>
            <a:r>
              <a:rPr lang="ja-JP" altLang="en-US" dirty="0">
                <a:solidFill>
                  <a:srgbClr val="00B050"/>
                </a:solidFill>
              </a:rPr>
              <a:t>の</a:t>
            </a:r>
            <a:r>
              <a:rPr lang="ja-JP" altLang="en-US" dirty="0">
                <a:solidFill>
                  <a:srgbClr val="FF0000"/>
                </a:solidFill>
              </a:rPr>
              <a:t>勉強</a:t>
            </a:r>
            <a:r>
              <a:rPr lang="ja-JP" altLang="en-US" dirty="0"/>
              <a:t>が好きです。</a:t>
            </a:r>
            <a:endParaRPr lang="en-US" altLang="ja-JP" dirty="0"/>
          </a:p>
          <a:p>
            <a:r>
              <a:rPr lang="ja-JP" altLang="en-US" dirty="0"/>
              <a:t>日本語</a:t>
            </a:r>
            <a:r>
              <a:rPr lang="ja-JP" altLang="en-US" dirty="0">
                <a:solidFill>
                  <a:srgbClr val="00B050"/>
                </a:solidFill>
              </a:rPr>
              <a:t>を</a:t>
            </a:r>
            <a:r>
              <a:rPr lang="ja-JP" altLang="en-US" dirty="0">
                <a:solidFill>
                  <a:srgbClr val="FF0000"/>
                </a:solidFill>
              </a:rPr>
              <a:t>勉強する</a:t>
            </a:r>
            <a:r>
              <a:rPr lang="ja-JP" altLang="en-US" dirty="0">
                <a:solidFill>
                  <a:srgbClr val="00B050"/>
                </a:solidFill>
              </a:rPr>
              <a:t>の</a:t>
            </a:r>
            <a:r>
              <a:rPr lang="ja-JP" altLang="en-US" dirty="0"/>
              <a:t>が好きです。</a:t>
            </a:r>
            <a:endParaRPr lang="en-US" altLang="ja-JP" dirty="0"/>
          </a:p>
          <a:p>
            <a:r>
              <a:rPr lang="en-US" dirty="0"/>
              <a:t>I like studying Japanese.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表現ノート　 </a:t>
            </a:r>
            <a:r>
              <a:rPr lang="en-US" dirty="0"/>
              <a:t>Expression Notes</a:t>
            </a:r>
            <a:br>
              <a:rPr lang="en-US" dirty="0"/>
            </a:br>
            <a:r>
              <a:rPr lang="en-US" sz="3600" dirty="0"/>
              <a:t>Action noun + </a:t>
            </a:r>
            <a:r>
              <a:rPr lang="ja-JP" altLang="en-US" sz="3600" dirty="0"/>
              <a:t>する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447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728472"/>
          </a:xfrm>
        </p:spPr>
        <p:txBody>
          <a:bodyPr>
            <a:normAutofit fontScale="90000"/>
          </a:bodyPr>
          <a:lstStyle/>
          <a:p>
            <a:r>
              <a:rPr lang="en-US" dirty="0"/>
              <a:t>1 short forms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BCB8A-355F-4BFE-9E46-7B3EC8BEC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37" y="1017921"/>
            <a:ext cx="7534275" cy="530542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C365231-8138-403D-833B-4CF4EF626F8B}"/>
              </a:ext>
            </a:extLst>
          </p:cNvPr>
          <p:cNvGrpSpPr/>
          <p:nvPr/>
        </p:nvGrpSpPr>
        <p:grpSpPr>
          <a:xfrm>
            <a:off x="872067" y="1828800"/>
            <a:ext cx="4283609" cy="796996"/>
            <a:chOff x="-2590800" y="1371600"/>
            <a:chExt cx="2362200" cy="9144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0E1814C-F798-465D-9C8A-A4B8BCD3D4D5}"/>
                </a:ext>
              </a:extLst>
            </p:cNvPr>
            <p:cNvCxnSpPr/>
            <p:nvPr/>
          </p:nvCxnSpPr>
          <p:spPr>
            <a:xfrm>
              <a:off x="-2590800" y="13716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6B6E53C-33D6-40E9-A7C5-266D15224936}"/>
                </a:ext>
              </a:extLst>
            </p:cNvPr>
            <p:cNvCxnSpPr/>
            <p:nvPr/>
          </p:nvCxnSpPr>
          <p:spPr>
            <a:xfrm>
              <a:off x="-25908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6E0567-6807-4950-A398-F5FFC1AB2CA4}"/>
                </a:ext>
              </a:extLst>
            </p:cNvPr>
            <p:cNvCxnSpPr/>
            <p:nvPr/>
          </p:nvCxnSpPr>
          <p:spPr>
            <a:xfrm>
              <a:off x="-2590800" y="22860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581D73-F923-4060-A514-7FB0022B5673}"/>
                </a:ext>
              </a:extLst>
            </p:cNvPr>
            <p:cNvCxnSpPr/>
            <p:nvPr/>
          </p:nvCxnSpPr>
          <p:spPr>
            <a:xfrm>
              <a:off x="-2286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6A39A9FA-EF5F-4727-97C6-C078979915CE}"/>
              </a:ext>
            </a:extLst>
          </p:cNvPr>
          <p:cNvSpPr/>
          <p:nvPr/>
        </p:nvSpPr>
        <p:spPr>
          <a:xfrm>
            <a:off x="5867400" y="947928"/>
            <a:ext cx="2590800" cy="728472"/>
          </a:xfrm>
          <a:prstGeom prst="borderCallout1">
            <a:avLst>
              <a:gd name="adj1" fmla="val 98279"/>
              <a:gd name="adj2" fmla="val 739"/>
              <a:gd name="adj3" fmla="val 118149"/>
              <a:gd name="adj4" fmla="val -30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same as their </a:t>
            </a:r>
            <a:r>
              <a:rPr lang="en-US" sz="2400" dirty="0">
                <a:solidFill>
                  <a:srgbClr val="FF0000"/>
                </a:solidFill>
              </a:rPr>
              <a:t>dictionary forms</a:t>
            </a:r>
            <a:endParaRPr 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30E3A7-B2AC-4004-8FE2-0ED5076C5054}"/>
              </a:ext>
            </a:extLst>
          </p:cNvPr>
          <p:cNvGrpSpPr/>
          <p:nvPr/>
        </p:nvGrpSpPr>
        <p:grpSpPr>
          <a:xfrm>
            <a:off x="872067" y="2656432"/>
            <a:ext cx="4283609" cy="796996"/>
            <a:chOff x="-2590800" y="1371600"/>
            <a:chExt cx="2362200" cy="9144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B68113-2DCF-487B-844F-A44E15B41138}"/>
                </a:ext>
              </a:extLst>
            </p:cNvPr>
            <p:cNvCxnSpPr/>
            <p:nvPr/>
          </p:nvCxnSpPr>
          <p:spPr>
            <a:xfrm>
              <a:off x="-2590800" y="13716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30BA02-BACB-4B83-9365-9AD09C5945D6}"/>
                </a:ext>
              </a:extLst>
            </p:cNvPr>
            <p:cNvCxnSpPr/>
            <p:nvPr/>
          </p:nvCxnSpPr>
          <p:spPr>
            <a:xfrm>
              <a:off x="-25908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28BD754-AF53-4256-A462-0351C0D57C72}"/>
                </a:ext>
              </a:extLst>
            </p:cNvPr>
            <p:cNvCxnSpPr/>
            <p:nvPr/>
          </p:nvCxnSpPr>
          <p:spPr>
            <a:xfrm>
              <a:off x="-2590800" y="22860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1C41B5F-9FC9-4AE9-8CB6-91B49F93816E}"/>
                </a:ext>
              </a:extLst>
            </p:cNvPr>
            <p:cNvCxnSpPr/>
            <p:nvPr/>
          </p:nvCxnSpPr>
          <p:spPr>
            <a:xfrm>
              <a:off x="-2286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02DD6179-E925-424F-AE68-CD332B8A7C82}"/>
              </a:ext>
            </a:extLst>
          </p:cNvPr>
          <p:cNvSpPr/>
          <p:nvPr/>
        </p:nvSpPr>
        <p:spPr>
          <a:xfrm>
            <a:off x="5867400" y="1828800"/>
            <a:ext cx="2286000" cy="728472"/>
          </a:xfrm>
          <a:prstGeom prst="borderCallout1">
            <a:avLst>
              <a:gd name="adj1" fmla="val 98279"/>
              <a:gd name="adj2" fmla="val 739"/>
              <a:gd name="adj3" fmla="val 118149"/>
              <a:gd name="adj4" fmla="val -30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dirty="0"/>
              <a:t>replace </a:t>
            </a:r>
            <a:r>
              <a:rPr lang="ja-JP" altLang="en-US" sz="2400" dirty="0">
                <a:solidFill>
                  <a:srgbClr val="FF0000"/>
                </a:solidFill>
              </a:rPr>
              <a:t>です</a:t>
            </a:r>
            <a:r>
              <a:rPr lang="ja-JP" altLang="en-US" sz="2400" dirty="0"/>
              <a:t> </a:t>
            </a:r>
            <a:r>
              <a:rPr lang="en-US" sz="2400" dirty="0"/>
              <a:t>with </a:t>
            </a:r>
            <a:r>
              <a:rPr lang="ja-JP" altLang="en-US" sz="2400" dirty="0">
                <a:solidFill>
                  <a:srgbClr val="FF0000"/>
                </a:solidFill>
              </a:rPr>
              <a:t>だ</a:t>
            </a:r>
            <a:endParaRPr lang="en-US" altLang="ja-JP" sz="2400" dirty="0">
              <a:solidFill>
                <a:srgbClr val="FF000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B0BC64-98BD-4B7A-A039-D4F3E8E65A9E}"/>
              </a:ext>
            </a:extLst>
          </p:cNvPr>
          <p:cNvGrpSpPr/>
          <p:nvPr/>
        </p:nvGrpSpPr>
        <p:grpSpPr>
          <a:xfrm>
            <a:off x="990600" y="5091946"/>
            <a:ext cx="4538130" cy="1281067"/>
            <a:chOff x="-2590800" y="1371600"/>
            <a:chExt cx="2362200" cy="91440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12A1CC0-88C8-4160-B1F8-39BF8BD93F9F}"/>
                </a:ext>
              </a:extLst>
            </p:cNvPr>
            <p:cNvCxnSpPr/>
            <p:nvPr/>
          </p:nvCxnSpPr>
          <p:spPr>
            <a:xfrm>
              <a:off x="-2590800" y="13716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C2C13A-93B4-47D1-B073-05826FB890CD}"/>
                </a:ext>
              </a:extLst>
            </p:cNvPr>
            <p:cNvCxnSpPr/>
            <p:nvPr/>
          </p:nvCxnSpPr>
          <p:spPr>
            <a:xfrm>
              <a:off x="-25908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DEDD5D-A09B-48C6-A001-AAFDCC03EEDE}"/>
                </a:ext>
              </a:extLst>
            </p:cNvPr>
            <p:cNvCxnSpPr/>
            <p:nvPr/>
          </p:nvCxnSpPr>
          <p:spPr>
            <a:xfrm>
              <a:off x="-2590800" y="22860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552C6F5-73FB-4883-ABFA-4336907CD771}"/>
                </a:ext>
              </a:extLst>
            </p:cNvPr>
            <p:cNvCxnSpPr/>
            <p:nvPr/>
          </p:nvCxnSpPr>
          <p:spPr>
            <a:xfrm>
              <a:off x="-2286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allout: Line 29">
            <a:extLst>
              <a:ext uri="{FF2B5EF4-FFF2-40B4-BE49-F238E27FC236}">
                <a16:creationId xmlns:a16="http://schemas.microsoft.com/office/drawing/2014/main" id="{CCE324E5-37BA-44AB-BB39-2E7154B04AD1}"/>
              </a:ext>
            </a:extLst>
          </p:cNvPr>
          <p:cNvSpPr/>
          <p:nvPr/>
        </p:nvSpPr>
        <p:spPr>
          <a:xfrm>
            <a:off x="6019800" y="4224528"/>
            <a:ext cx="2286000" cy="728472"/>
          </a:xfrm>
          <a:prstGeom prst="borderCallout1">
            <a:avLst>
              <a:gd name="adj1" fmla="val 98279"/>
              <a:gd name="adj2" fmla="val 739"/>
              <a:gd name="adj3" fmla="val 118149"/>
              <a:gd name="adj4" fmla="val -30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dirty="0">
                <a:solidFill>
                  <a:srgbClr val="FF0000"/>
                </a:solidFill>
              </a:rPr>
              <a:t>drop </a:t>
            </a:r>
            <a:r>
              <a:rPr lang="ja-JP" altLang="en-US" sz="2400" dirty="0">
                <a:solidFill>
                  <a:srgbClr val="FF0000"/>
                </a:solidFill>
              </a:rPr>
              <a:t>です</a:t>
            </a:r>
            <a:r>
              <a:rPr lang="ja-JP" altLang="en-US" sz="2400" dirty="0"/>
              <a:t> </a:t>
            </a:r>
            <a:r>
              <a:rPr lang="en-US" sz="2400" dirty="0"/>
              <a:t>after </a:t>
            </a:r>
            <a:r>
              <a:rPr lang="ja-JP" altLang="en-US" sz="2400" dirty="0">
                <a:solidFill>
                  <a:srgbClr val="FF0000"/>
                </a:solidFill>
              </a:rPr>
              <a:t>ない</a:t>
            </a:r>
            <a:endParaRPr lang="en-US" altLang="ja-JP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5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F52ED-887D-463E-8D35-6D81F4AF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Action Noun + </a:t>
            </a:r>
            <a:r>
              <a:rPr kumimoji="1" lang="ja-JP" altLang="en-US" dirty="0"/>
              <a:t>する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AB0B7-C910-46CF-8F07-6D9CC0FBE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料理する </a:t>
            </a:r>
            <a:endParaRPr kumimoji="1" lang="ja-JP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BDEAE9-BA3B-4164-9175-FD3484AA20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ja-JP" altLang="en-US" dirty="0"/>
              <a:t>勉強する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DAD3DD3-533C-41B7-8FAA-3B6EB42A6BD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02274" y="3429000"/>
            <a:ext cx="3508201" cy="2697163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62B3D0-72BD-45ED-A9A5-FA49F536A1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18307" y="3429000"/>
            <a:ext cx="2538637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91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F52ED-887D-463E-8D35-6D81F4AF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Action Noun + </a:t>
            </a:r>
            <a:r>
              <a:rPr kumimoji="1" lang="ja-JP" altLang="en-US" dirty="0"/>
              <a:t>する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AB0B7-C910-46CF-8F07-6D9CC0FBE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掃除する </a:t>
            </a:r>
            <a:endParaRPr kumimoji="1" lang="ja-JP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BDEAE9-BA3B-4164-9175-FD3484AA20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電話する </a:t>
            </a:r>
            <a:endParaRPr kumimoji="1" lang="ja-JP" alt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7D1D566-B6FC-4D32-BC29-3DB138CAAD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42213" y="3429000"/>
            <a:ext cx="2690825" cy="2697163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1138FEB-9F89-428A-8113-232D12A5A6C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86606" y="3429000"/>
            <a:ext cx="1739537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41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F52ED-887D-463E-8D35-6D81F4AF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Action Noun + </a:t>
            </a:r>
            <a:r>
              <a:rPr kumimoji="1" lang="ja-JP" altLang="en-US" dirty="0"/>
              <a:t>する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AB0B7-C910-46CF-8F07-6D9CC0FBE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運転する 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637A53-0795-439C-A008-111B7CDFE9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7969" y="3429000"/>
            <a:ext cx="3339313" cy="269716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BDEAE9-BA3B-4164-9175-FD3484AA20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洗濯する </a:t>
            </a:r>
            <a:endParaRPr kumimoji="1" lang="ja-JP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9112D7-6DA1-478F-A690-4B8E0561A52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311762" y="3429000"/>
            <a:ext cx="2489225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98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93C92-2330-41CD-8FA5-0C93C066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箸（はし）、お箸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13313-ADDB-487C-972A-F8F91CCC8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箸（はし）</a:t>
            </a:r>
            <a:endParaRPr lang="ja-JP" alt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E8AC13-51CF-42B9-8654-C61ED280B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フォーク</a:t>
            </a:r>
          </a:p>
        </p:txBody>
      </p:sp>
      <p:pic>
        <p:nvPicPr>
          <p:cNvPr id="11" name="Content Placeholder 10" descr="A picture containing table, sitting, knife, plate&#10;&#10;Description automatically generated">
            <a:extLst>
              <a:ext uri="{FF2B5EF4-FFF2-40B4-BE49-F238E27FC236}">
                <a16:creationId xmlns:a16="http://schemas.microsoft.com/office/drawing/2014/main" id="{E5E5EA5A-5D2E-4576-8866-4894D9C014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3703750"/>
            <a:ext cx="3822700" cy="2147662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42891F1-1191-45BD-B6EF-D5AC92B651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7863" y="3442459"/>
            <a:ext cx="3819525" cy="26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98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D2C0D5-2D02-4683-BB87-E1569698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カラオケ</a:t>
            </a:r>
            <a:endParaRPr kumimoji="1" lang="ja-JP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9CC01B-FA2D-420F-91FE-D6C704E09B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76275" y="3004153"/>
            <a:ext cx="3822700" cy="279755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F9288F-90D3-4E0F-9107-93578830B00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kumimoji="1" lang="en-US" altLang="ja-JP" dirty="0"/>
              <a:t>from </a:t>
            </a:r>
            <a:r>
              <a:rPr kumimoji="1" lang="ja-JP" altLang="en-US" dirty="0"/>
              <a:t>空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kara</a:t>
            </a:r>
            <a:r>
              <a:rPr kumimoji="1" lang="en-US" altLang="ja-JP" dirty="0"/>
              <a:t>, empty)</a:t>
            </a:r>
            <a:r>
              <a:rPr kumimoji="1" lang="ja-JP" altLang="en-US" dirty="0"/>
              <a:t> </a:t>
            </a:r>
            <a:r>
              <a:rPr kumimoji="1" lang="en-US" altLang="ja-JP" dirty="0"/>
              <a:t>and </a:t>
            </a:r>
            <a:r>
              <a:rPr lang="en-US" altLang="ja-JP" dirty="0"/>
              <a:t>"orchestra“ </a:t>
            </a:r>
            <a:r>
              <a:rPr kumimoji="1" lang="ja-JP" altLang="en-US" dirty="0"/>
              <a:t>オーケストラ</a:t>
            </a:r>
          </a:p>
        </p:txBody>
      </p:sp>
    </p:spTree>
    <p:extLst>
      <p:ext uri="{BB962C8B-B14F-4D97-AF65-F5344CB8AC3E}">
        <p14:creationId xmlns:p14="http://schemas.microsoft.com/office/powerpoint/2010/main" val="2144367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9D89BD-3874-4492-B858-84564D1A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C69B6E-021A-4F59-A7BC-E07C383B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L8 </a:t>
            </a:r>
            <a:r>
              <a:rPr lang="ja-JP" altLang="en-US" dirty="0"/>
              <a:t>ホームステイ </a:t>
            </a:r>
            <a:br>
              <a:rPr lang="en-US" altLang="ja-JP" dirty="0"/>
            </a:br>
            <a:r>
              <a:rPr lang="en-US" altLang="ja-JP" dirty="0"/>
              <a:t>L11 </a:t>
            </a:r>
            <a:r>
              <a:rPr lang="ja-JP" altLang="en-US" dirty="0"/>
              <a:t>ホストファミリー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57FC4-D97E-4836-BE1C-C92EF136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9" y="1520391"/>
            <a:ext cx="7543800" cy="49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94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80A21A-2B6F-41B9-9550-DE0668604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33E996-D610-4750-AE54-29E6E88D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上手な／下手な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D47EB-8DD0-4114-B9BD-D9D34EC26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35554"/>
            <a:ext cx="6698860" cy="511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62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8A3A6F-E5AB-4B8C-AE7B-5885565A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631D17-1373-4FFE-9D5E-5185D4C7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いる（要る）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A48B2-7D0B-41CB-857B-63E6F5295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905000"/>
            <a:ext cx="6172200" cy="44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22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631D17-1373-4FFE-9D5E-5185D4C7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いる（要る）</a:t>
            </a:r>
            <a:endParaRPr kumimoji="1" lang="ja-JP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FDFB0C-17F1-400E-A5CB-E84FF7A00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いる（要る） </a:t>
            </a:r>
            <a:r>
              <a:rPr lang="en-US" altLang="ja-JP" dirty="0"/>
              <a:t>to need</a:t>
            </a:r>
            <a:endParaRPr lang="ja-JP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5F872F-66CB-475D-9838-F1FCEB93A7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FF0000"/>
                </a:solidFill>
              </a:rPr>
              <a:t>U-verb</a:t>
            </a:r>
          </a:p>
          <a:p>
            <a:r>
              <a:rPr lang="en-US" altLang="ja-JP" dirty="0"/>
              <a:t>Q:</a:t>
            </a:r>
            <a:r>
              <a:rPr lang="ja-JP" altLang="en-US" dirty="0"/>
              <a:t>　何か持っていきましょうか？</a:t>
            </a:r>
            <a:endParaRPr lang="en-US" altLang="ja-JP" dirty="0"/>
          </a:p>
          <a:p>
            <a:r>
              <a:rPr lang="en-US" altLang="ja-JP" dirty="0"/>
              <a:t>A:</a:t>
            </a:r>
            <a:r>
              <a:rPr lang="ja-JP" altLang="en-US" dirty="0"/>
              <a:t>　何も</a:t>
            </a:r>
            <a:r>
              <a:rPr lang="ja-JP" altLang="en-US" dirty="0">
                <a:highlight>
                  <a:srgbClr val="FFFF00"/>
                </a:highlight>
              </a:rPr>
              <a:t>いらない</a:t>
            </a:r>
            <a:r>
              <a:rPr lang="ja-JP" altLang="en-US" dirty="0"/>
              <a:t>と思います。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7FF157-B46E-4E88-A19A-642153742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いる</a:t>
            </a:r>
            <a:r>
              <a:rPr lang="en-US" altLang="ja-JP" dirty="0"/>
              <a:t>(</a:t>
            </a:r>
            <a:r>
              <a:rPr lang="ja-JP" altLang="en-US" dirty="0"/>
              <a:t>居る</a:t>
            </a:r>
            <a:r>
              <a:rPr lang="en-US" altLang="ja-JP" dirty="0"/>
              <a:t>)</a:t>
            </a:r>
            <a:r>
              <a:rPr lang="ja-JP" altLang="en-US" dirty="0"/>
              <a:t>　（</a:t>
            </a:r>
            <a:r>
              <a:rPr lang="en-US" altLang="ja-JP" dirty="0"/>
              <a:t>a person</a:t>
            </a:r>
            <a:r>
              <a:rPr lang="ja-JP" altLang="en-US" dirty="0"/>
              <a:t>） </a:t>
            </a:r>
            <a:r>
              <a:rPr lang="en-US" altLang="ja-JP" dirty="0"/>
              <a:t>is in…; stays at… (Lesson 4)</a:t>
            </a:r>
            <a:endParaRPr lang="ja-JP" alt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D131F3-BEAE-40AA-8118-B9897A1593F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FF0000"/>
                </a:solidFill>
              </a:rPr>
              <a:t>Ru-verb</a:t>
            </a:r>
          </a:p>
          <a:p>
            <a:r>
              <a:rPr lang="en-US" altLang="ja-JP" dirty="0"/>
              <a:t>Q:</a:t>
            </a:r>
            <a:r>
              <a:rPr lang="ja-JP" altLang="en-US" dirty="0"/>
              <a:t> 人がたくさん</a:t>
            </a:r>
            <a:r>
              <a:rPr lang="ja-JP" altLang="en-US" dirty="0">
                <a:highlight>
                  <a:srgbClr val="FFFF00"/>
                </a:highlight>
              </a:rPr>
              <a:t>いました</a:t>
            </a:r>
            <a:r>
              <a:rPr lang="ja-JP" altLang="en-US" dirty="0"/>
              <a:t>か？</a:t>
            </a:r>
            <a:endParaRPr lang="en-US" altLang="ja-JP" dirty="0"/>
          </a:p>
          <a:p>
            <a:r>
              <a:rPr lang="en-US" altLang="ja-JP" dirty="0"/>
              <a:t>A:</a:t>
            </a:r>
            <a:r>
              <a:rPr lang="ja-JP" altLang="en-US" dirty="0"/>
              <a:t>　はい。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6125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996231-ED92-486C-B62B-60994038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いる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BFD2FE-6F6B-4644-8DDF-23FA69E32A0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3255" y="201968"/>
            <a:ext cx="2548345" cy="1828539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90752A-F729-4D3E-B88F-2AC04B163ED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36008" y="2037372"/>
            <a:ext cx="3822192" cy="3447288"/>
          </a:xfrm>
        </p:spPr>
        <p:txBody>
          <a:bodyPr/>
          <a:lstStyle/>
          <a:p>
            <a:pPr marL="0" indent="0">
              <a:buNone/>
            </a:pPr>
            <a:endParaRPr kumimoji="1" lang="ja-JP" alt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212ABE-2C03-4AD7-8F42-34CC33E12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40211"/>
              </p:ext>
            </p:extLst>
          </p:nvPr>
        </p:nvGraphicFramePr>
        <p:xfrm>
          <a:off x="652614" y="1727416"/>
          <a:ext cx="7805586" cy="46733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38395">
                  <a:extLst>
                    <a:ext uri="{9D8B030D-6E8A-4147-A177-3AD203B41FA5}">
                      <a16:colId xmlns:a16="http://schemas.microsoft.com/office/drawing/2014/main" val="1447601956"/>
                    </a:ext>
                  </a:extLst>
                </a:gridCol>
                <a:gridCol w="2207641">
                  <a:extLst>
                    <a:ext uri="{9D8B030D-6E8A-4147-A177-3AD203B41FA5}">
                      <a16:colId xmlns:a16="http://schemas.microsoft.com/office/drawing/2014/main" val="2092691442"/>
                    </a:ext>
                  </a:extLst>
                </a:gridCol>
                <a:gridCol w="2759550">
                  <a:extLst>
                    <a:ext uri="{9D8B030D-6E8A-4147-A177-3AD203B41FA5}">
                      <a16:colId xmlns:a16="http://schemas.microsoft.com/office/drawing/2014/main" val="1777080957"/>
                    </a:ext>
                  </a:extLst>
                </a:gridCol>
              </a:tblGrid>
              <a:tr h="3412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Dictionary form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いる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要る（いる）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11235896"/>
                  </a:ext>
                </a:extLst>
              </a:tr>
              <a:tr h="6733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meaning</a:t>
                      </a: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A person is in…; stays at…</a:t>
                      </a:r>
                      <a:endParaRPr kumimoji="1" lang="ja-JP" altLang="en-US" dirty="0"/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To need</a:t>
                      </a: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60630244"/>
                  </a:ext>
                </a:extLst>
              </a:tr>
              <a:tr h="3412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verb type</a:t>
                      </a: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dirty="0" err="1">
                          <a:highlight>
                            <a:srgbClr val="FFFF00"/>
                          </a:highlight>
                        </a:rPr>
                        <a:t>ru</a:t>
                      </a:r>
                      <a:r>
                        <a:rPr kumimoji="1" lang="en-US" altLang="ja-JP" dirty="0">
                          <a:highlight>
                            <a:srgbClr val="FFFF00"/>
                          </a:highlight>
                        </a:rPr>
                        <a:t>-verb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dirty="0">
                          <a:highlight>
                            <a:srgbClr val="FFFF00"/>
                          </a:highlight>
                        </a:rPr>
                        <a:t>U-verb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51477091"/>
                  </a:ext>
                </a:extLst>
              </a:tr>
              <a:tr h="442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affirmative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います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要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り</a:t>
                      </a:r>
                      <a:r>
                        <a:rPr lang="ja-JP" altLang="en-US" sz="1800" u="none" strike="noStrike" dirty="0">
                          <a:effectLst/>
                        </a:rPr>
                        <a:t>ます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74838641"/>
                  </a:ext>
                </a:extLst>
              </a:tr>
              <a:tr h="442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negative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いません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要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り</a:t>
                      </a:r>
                      <a:r>
                        <a:rPr lang="ja-JP" altLang="en-US" sz="1800" u="none" strike="noStrike" dirty="0">
                          <a:effectLst/>
                        </a:rPr>
                        <a:t>ません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65035954"/>
                  </a:ext>
                </a:extLst>
              </a:tr>
              <a:tr h="442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negative (informal)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いない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要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ら</a:t>
                      </a:r>
                      <a:r>
                        <a:rPr lang="ja-JP" altLang="en-US" sz="1800" u="none" strike="noStrike" dirty="0">
                          <a:effectLst/>
                        </a:rPr>
                        <a:t>ない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38948495"/>
                  </a:ext>
                </a:extLst>
              </a:tr>
              <a:tr h="442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いました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要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り</a:t>
                      </a:r>
                      <a:r>
                        <a:rPr lang="ja-JP" altLang="en-US" sz="1800" u="none" strike="noStrike" dirty="0">
                          <a:effectLst/>
                        </a:rPr>
                        <a:t>ました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2431538"/>
                  </a:ext>
                </a:extLst>
              </a:tr>
              <a:tr h="442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past  (informal)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いた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要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っ</a:t>
                      </a:r>
                      <a:r>
                        <a:rPr lang="ja-JP" altLang="en-US" sz="1800" u="none" strike="noStrike" dirty="0">
                          <a:effectLst/>
                        </a:rPr>
                        <a:t>た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40868832"/>
                  </a:ext>
                </a:extLst>
              </a:tr>
              <a:tr h="6634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past negative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いませんでした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要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り</a:t>
                      </a:r>
                      <a:r>
                        <a:rPr lang="ja-JP" altLang="en-US" sz="1800" u="none" strike="noStrike" dirty="0">
                          <a:effectLst/>
                        </a:rPr>
                        <a:t>ませんでした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08901118"/>
                  </a:ext>
                </a:extLst>
              </a:tr>
              <a:tr h="4423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past negative (informal)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いなかった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要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ら</a:t>
                      </a:r>
                      <a:r>
                        <a:rPr lang="ja-JP" altLang="en-US" sz="1800" u="none" strike="noStrike" dirty="0">
                          <a:effectLst/>
                        </a:rPr>
                        <a:t>なかった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987830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AADFBC1-BDF3-4076-AD85-3ED49D216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01968"/>
            <a:ext cx="1954058" cy="1525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312BD6-0463-46AE-AB4E-E2B7AF6B4BE1}"/>
              </a:ext>
            </a:extLst>
          </p:cNvPr>
          <p:cNvSpPr txBox="1"/>
          <p:nvPr/>
        </p:nvSpPr>
        <p:spPr>
          <a:xfrm>
            <a:off x="6934200" y="199286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>
                <a:hlinkClick r:id="rId4" tooltip="http://mad2012.wikispaces.com/THINK+DIFFERENTLY-GO+MAD"/>
              </a:rPr>
              <a:t>This Photo</a:t>
            </a:r>
            <a:r>
              <a:rPr lang="ja-JP" altLang="en-US" sz="900" dirty="0"/>
              <a:t> by Unknown Author is licensed under </a:t>
            </a:r>
            <a:r>
              <a:rPr lang="ja-JP" altLang="en-US" sz="900" dirty="0">
                <a:hlinkClick r:id="rId6" tooltip="https://creativecommons.org/licenses/by-sa/3.0/"/>
              </a:rPr>
              <a:t>CC BY-SA</a:t>
            </a:r>
            <a:endParaRPr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2478766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1" y="2286000"/>
            <a:ext cx="7594600" cy="38401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Verbs</a:t>
            </a:r>
            <a:r>
              <a:rPr lang="en-US" dirty="0"/>
              <a:t> and </a:t>
            </a:r>
            <a:r>
              <a:rPr lang="ja-JP" altLang="en-US" dirty="0">
                <a:solidFill>
                  <a:srgbClr val="FF0000"/>
                </a:solidFill>
              </a:rPr>
              <a:t>い </a:t>
            </a:r>
            <a:r>
              <a:rPr lang="en-US" altLang="ja-JP" dirty="0">
                <a:solidFill>
                  <a:srgbClr val="FF0000"/>
                </a:solidFill>
              </a:rPr>
              <a:t>-</a:t>
            </a:r>
            <a:r>
              <a:rPr lang="en-US" dirty="0">
                <a:solidFill>
                  <a:srgbClr val="FF0000"/>
                </a:solidFill>
              </a:rPr>
              <a:t>adjectives</a:t>
            </a:r>
            <a:r>
              <a:rPr lang="en-US" dirty="0"/>
              <a:t> in the affirmative (a above)     </a:t>
            </a:r>
          </a:p>
          <a:p>
            <a:pPr lvl="1"/>
            <a:r>
              <a:rPr lang="en-US" dirty="0"/>
              <a:t>same as their </a:t>
            </a:r>
            <a:r>
              <a:rPr lang="en-US" dirty="0">
                <a:solidFill>
                  <a:srgbClr val="FF0000"/>
                </a:solidFill>
              </a:rPr>
              <a:t>dictionary forms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Ex. 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Verbs: 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読む　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Ex. 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い 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adjectives: 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かわいい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  <a:p>
            <a:r>
              <a:rPr lang="ja-JP" altLang="en-US" dirty="0">
                <a:solidFill>
                  <a:srgbClr val="FF0000"/>
                </a:solidFill>
              </a:rPr>
              <a:t>な </a:t>
            </a:r>
            <a:r>
              <a:rPr lang="en-US" altLang="ja-JP" dirty="0">
                <a:solidFill>
                  <a:srgbClr val="FF0000"/>
                </a:solidFill>
              </a:rPr>
              <a:t>-</a:t>
            </a:r>
            <a:r>
              <a:rPr lang="en-US" dirty="0">
                <a:solidFill>
                  <a:srgbClr val="FF0000"/>
                </a:solidFill>
              </a:rPr>
              <a:t>adjectives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noun + 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/>
              <a:t> </a:t>
            </a:r>
            <a:r>
              <a:rPr lang="en-US" dirty="0"/>
              <a:t>in the affirmative (b above)</a:t>
            </a:r>
          </a:p>
          <a:p>
            <a:pPr lvl="1"/>
            <a:r>
              <a:rPr lang="en-US" dirty="0"/>
              <a:t>replace 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/>
              <a:t> </a:t>
            </a:r>
            <a:r>
              <a:rPr lang="en-US" dirty="0"/>
              <a:t>with </a:t>
            </a:r>
            <a:r>
              <a:rPr lang="ja-JP" altLang="en-US" dirty="0">
                <a:solidFill>
                  <a:srgbClr val="FF0000"/>
                </a:solidFill>
              </a:rPr>
              <a:t>だ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Ex. 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な 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adjectives: 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静かですー＞静かだ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Ex.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noun + 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です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学生ですー＞学生だ 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 short forms</a:t>
            </a:r>
            <a:br>
              <a:rPr lang="en-US" dirty="0"/>
            </a:br>
            <a:r>
              <a:rPr lang="en-US" sz="3600" dirty="0"/>
              <a:t>rules (</a:t>
            </a:r>
            <a:r>
              <a:rPr lang="en-US" sz="3100" dirty="0"/>
              <a:t>affirmative</a:t>
            </a:r>
            <a:r>
              <a:rPr lang="en-US" sz="3600" dirty="0"/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7719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510CD4-3D80-4061-832B-2A2FA21A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切る </a:t>
            </a:r>
            <a:endParaRPr kumimoji="1" lang="ja-JP" alt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42B886C-D563-4D76-A43B-FE02FCD605F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9623315"/>
              </p:ext>
            </p:extLst>
          </p:nvPr>
        </p:nvGraphicFramePr>
        <p:xfrm>
          <a:off x="432847" y="1861540"/>
          <a:ext cx="8263627" cy="4630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20897">
                  <a:extLst>
                    <a:ext uri="{9D8B030D-6E8A-4147-A177-3AD203B41FA5}">
                      <a16:colId xmlns:a16="http://schemas.microsoft.com/office/drawing/2014/main" val="3492405066"/>
                    </a:ext>
                  </a:extLst>
                </a:gridCol>
                <a:gridCol w="2428130">
                  <a:extLst>
                    <a:ext uri="{9D8B030D-6E8A-4147-A177-3AD203B41FA5}">
                      <a16:colId xmlns:a16="http://schemas.microsoft.com/office/drawing/2014/main" val="1517987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410905411"/>
                    </a:ext>
                  </a:extLst>
                </a:gridCol>
              </a:tblGrid>
              <a:tr h="4037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Dictionary form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着</a:t>
                      </a:r>
                      <a:r>
                        <a:rPr lang="en-US" altLang="ja-JP" sz="2400" u="none" strike="noStrike" dirty="0">
                          <a:effectLst/>
                        </a:rPr>
                        <a:t>(</a:t>
                      </a:r>
                      <a:r>
                        <a:rPr lang="ja-JP" altLang="en-US" sz="2400" u="none" strike="noStrike" dirty="0">
                          <a:effectLst/>
                        </a:rPr>
                        <a:t>き</a:t>
                      </a:r>
                      <a:r>
                        <a:rPr lang="en-US" altLang="ja-JP" sz="2400" u="none" strike="noStrike" dirty="0">
                          <a:effectLst/>
                        </a:rPr>
                        <a:t>)</a:t>
                      </a:r>
                      <a:r>
                        <a:rPr lang="ja-JP" altLang="en-US" sz="2400" u="none" strike="noStrike" dirty="0">
                          <a:effectLst/>
                        </a:rPr>
                        <a:t>る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切（き）る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05162557"/>
                  </a:ext>
                </a:extLst>
              </a:tr>
              <a:tr h="7951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meaning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to put on (clothes above your waist)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to cut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79701375"/>
                  </a:ext>
                </a:extLst>
              </a:tr>
              <a:tr h="4037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verb type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ru</a:t>
                      </a:r>
                      <a:r>
                        <a:rPr lang="en-US" sz="2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-verb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u-verb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88395570"/>
                  </a:ext>
                </a:extLst>
              </a:tr>
              <a:tr h="4037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affirmative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着ます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切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り</a:t>
                      </a:r>
                      <a:r>
                        <a:rPr lang="ja-JP" altLang="en-US" sz="2400" u="none" strike="noStrike" dirty="0">
                          <a:effectLst/>
                        </a:rPr>
                        <a:t>ます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95866201"/>
                  </a:ext>
                </a:extLst>
              </a:tr>
              <a:tr h="4037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negative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着ません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切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り</a:t>
                      </a:r>
                      <a:r>
                        <a:rPr lang="ja-JP" altLang="en-US" sz="2400" u="none" strike="noStrike" dirty="0">
                          <a:effectLst/>
                        </a:rPr>
                        <a:t>ません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2184070"/>
                  </a:ext>
                </a:extLst>
              </a:tr>
              <a:tr h="4037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negative (informal)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着ない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切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ら</a:t>
                      </a:r>
                      <a:r>
                        <a:rPr lang="ja-JP" altLang="en-US" sz="2400" u="none" strike="noStrike" dirty="0">
                          <a:effectLst/>
                        </a:rPr>
                        <a:t>ない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92200995"/>
                  </a:ext>
                </a:extLst>
              </a:tr>
              <a:tr h="4037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past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着ました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切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り</a:t>
                      </a:r>
                      <a:r>
                        <a:rPr lang="ja-JP" altLang="en-US" sz="2400" u="none" strike="noStrike" dirty="0">
                          <a:effectLst/>
                        </a:rPr>
                        <a:t>ました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22459977"/>
                  </a:ext>
                </a:extLst>
              </a:tr>
              <a:tr h="4037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past  (informal)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着た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切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っ</a:t>
                      </a:r>
                      <a:r>
                        <a:rPr lang="ja-JP" altLang="en-US" sz="2400" u="none" strike="noStrike" dirty="0">
                          <a:effectLst/>
                        </a:rPr>
                        <a:t>た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29512009"/>
                  </a:ext>
                </a:extLst>
              </a:tr>
              <a:tr h="6056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past negative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着ませんでした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切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り</a:t>
                      </a:r>
                      <a:r>
                        <a:rPr lang="ja-JP" altLang="en-US" sz="2400" u="none" strike="noStrike" dirty="0">
                          <a:effectLst/>
                        </a:rPr>
                        <a:t>ませんでした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57171078"/>
                  </a:ext>
                </a:extLst>
              </a:tr>
              <a:tr h="4037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past negative (informal)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着なかった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切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ら</a:t>
                      </a:r>
                      <a:r>
                        <a:rPr lang="ja-JP" altLang="en-US" sz="2400" u="none" strike="noStrike" dirty="0">
                          <a:effectLst/>
                        </a:rPr>
                        <a:t>なかった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101" marR="7101" marT="7101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324349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87403AE-C2DE-4A97-BC66-EC67D4BDB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28600"/>
            <a:ext cx="1786627" cy="1726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5E32A-DE3D-438C-A68F-9AC87449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73" y="228600"/>
            <a:ext cx="1657934" cy="1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56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115A7-640B-4DBC-8945-6EE5A9BE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持つ　</a:t>
            </a:r>
            <a:r>
              <a:rPr lang="en-US" altLang="ja-JP" dirty="0"/>
              <a:t>to carry, to hold</a:t>
            </a:r>
            <a:endParaRPr lang="ja-JP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89BC2C-9055-484C-AF34-842CB66BF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持って</a:t>
            </a:r>
            <a:r>
              <a:rPr lang="ja-JP" altLang="en-US" dirty="0">
                <a:solidFill>
                  <a:srgbClr val="FF0000"/>
                </a:solidFill>
              </a:rPr>
              <a:t>いく</a:t>
            </a:r>
            <a:r>
              <a:rPr lang="ja-JP" altLang="en-US" dirty="0"/>
              <a:t> </a:t>
            </a:r>
            <a:r>
              <a:rPr lang="en-US" altLang="ja-JP" dirty="0"/>
              <a:t>to take (a thing)</a:t>
            </a:r>
            <a:endParaRPr lang="ja-JP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EAB10B-8C30-4CBF-81BF-2EAF17841D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ja-JP" dirty="0"/>
              <a:t>Q:</a:t>
            </a:r>
            <a:r>
              <a:rPr lang="ja-JP" altLang="en-US" dirty="0"/>
              <a:t>　何か</a:t>
            </a:r>
            <a:r>
              <a:rPr lang="ja-JP" altLang="en-US" dirty="0">
                <a:highlight>
                  <a:srgbClr val="FFFF00"/>
                </a:highlight>
              </a:rPr>
              <a:t>持っていきましょう</a:t>
            </a:r>
            <a:r>
              <a:rPr lang="ja-JP" altLang="en-US" dirty="0"/>
              <a:t>か？</a:t>
            </a:r>
            <a:endParaRPr lang="en-US" altLang="ja-JP" dirty="0"/>
          </a:p>
          <a:p>
            <a:r>
              <a:rPr lang="en-US" altLang="ja-JP" dirty="0"/>
              <a:t>A:</a:t>
            </a:r>
            <a:r>
              <a:rPr lang="ja-JP" altLang="en-US" dirty="0"/>
              <a:t>　何もいらないと思います。</a:t>
            </a:r>
          </a:p>
          <a:p>
            <a:endParaRPr lang="ja-JP" alt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D19A6B-6310-4A9B-BF9A-124ABFD11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持って</a:t>
            </a:r>
            <a:r>
              <a:rPr lang="ja-JP" altLang="en-US" dirty="0">
                <a:solidFill>
                  <a:srgbClr val="FF0000"/>
                </a:solidFill>
              </a:rPr>
              <a:t>くる</a:t>
            </a:r>
            <a:r>
              <a:rPr lang="ja-JP" altLang="en-US" dirty="0"/>
              <a:t>　</a:t>
            </a:r>
            <a:r>
              <a:rPr lang="en-US" altLang="ja-JP" dirty="0"/>
              <a:t>to bring (a thing) [Lesson 6]</a:t>
            </a:r>
            <a:endParaRPr lang="ja-JP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B70EAD-2635-47AD-A253-007FF493C00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ja-JP" dirty="0"/>
              <a:t>A:</a:t>
            </a:r>
            <a:r>
              <a:rPr lang="ja-JP" altLang="en-US" dirty="0"/>
              <a:t>　教科書を</a:t>
            </a:r>
            <a:r>
              <a:rPr lang="ja-JP" altLang="en-US" dirty="0">
                <a:highlight>
                  <a:srgbClr val="FFFF00"/>
                </a:highlight>
              </a:rPr>
              <a:t>持ってきて</a:t>
            </a:r>
            <a:r>
              <a:rPr lang="ja-JP" altLang="en-US" dirty="0"/>
              <a:t>くださいね。毎日使いますから。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　はい、すみません。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E8CFA4-CF6B-4F10-9243-9F6DB3CB5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800600"/>
            <a:ext cx="2630016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10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F6B8-D123-428A-AA70-9FA32595A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～なる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04610-25D8-4452-8CFE-6A7A833AE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～</a:t>
            </a:r>
            <a:r>
              <a:rPr kumimoji="1" lang="ja-JP" altLang="en-US" dirty="0">
                <a:highlight>
                  <a:srgbClr val="FFFF00"/>
                </a:highlight>
              </a:rPr>
              <a:t>く</a:t>
            </a:r>
            <a:r>
              <a:rPr kumimoji="1" lang="ja-JP" altLang="en-US" dirty="0"/>
              <a:t>なる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17FEA-8635-4FF5-96A6-F04005C470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ja-JP" altLang="en-US" dirty="0"/>
              <a:t>遅くなる </a:t>
            </a:r>
            <a:r>
              <a:rPr kumimoji="1" lang="en-US" altLang="ja-JP" dirty="0"/>
              <a:t>to be/become late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8140FA-5692-412D-8546-43A266C4D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ja-JP" altLang="en-US" dirty="0"/>
              <a:t>～</a:t>
            </a:r>
            <a:r>
              <a:rPr kumimoji="1" lang="ja-JP" altLang="en-US" dirty="0">
                <a:highlight>
                  <a:srgbClr val="FFFF00"/>
                </a:highlight>
              </a:rPr>
              <a:t>に</a:t>
            </a:r>
            <a:r>
              <a:rPr kumimoji="1" lang="ja-JP" altLang="en-US" dirty="0"/>
              <a:t>なる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31C2E4-B053-4FBC-9FA8-4F23BDEAC30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kumimoji="1" lang="ja-JP" altLang="en-US" dirty="0"/>
              <a:t>上手になる　</a:t>
            </a:r>
            <a:r>
              <a:rPr kumimoji="1" lang="en-US" altLang="ja-JP" dirty="0"/>
              <a:t>to become good at 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3744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DB57-F8B9-4A42-9E51-D266DA92D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擬声語／擬態語＋</a:t>
            </a:r>
            <a:r>
              <a:rPr kumimoji="1" lang="en-US" altLang="ja-JP" dirty="0"/>
              <a:t>verb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4F506-043E-465E-A989-767F23900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じろじろ</a:t>
            </a:r>
            <a:r>
              <a:rPr kumimoji="1" lang="ja-JP" altLang="en-US" dirty="0"/>
              <a:t>見る　</a:t>
            </a:r>
            <a:r>
              <a:rPr kumimoji="1" lang="en-US" altLang="ja-JP" dirty="0"/>
              <a:t>to stare at</a:t>
            </a:r>
            <a:endParaRPr kumimoji="1" lang="ja-JP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5466DF-8577-499E-BCED-F607B91948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4" y="3429000"/>
            <a:ext cx="4117975" cy="2697163"/>
          </a:xfrm>
        </p:spPr>
        <p:txBody>
          <a:bodyPr/>
          <a:lstStyle/>
          <a:p>
            <a:r>
              <a:rPr kumimoji="1" lang="ja-JP" altLang="en-US" dirty="0"/>
              <a:t>擬声語（ぎせいご、</a:t>
            </a:r>
            <a:r>
              <a:rPr kumimoji="1" lang="en-US" altLang="ja-JP" dirty="0"/>
              <a:t>onomatopoeia)</a:t>
            </a:r>
          </a:p>
          <a:p>
            <a:r>
              <a:rPr kumimoji="1" lang="ja-JP" altLang="en-US" dirty="0"/>
              <a:t>擬態語（ぎたいご、</a:t>
            </a:r>
            <a:r>
              <a:rPr kumimoji="1" lang="en-US" altLang="ja-JP" dirty="0"/>
              <a:t>mimetic word)</a:t>
            </a:r>
            <a:endParaRPr kumimoji="1" lang="ja-JP" altLang="en-US" dirty="0"/>
          </a:p>
          <a:p>
            <a:r>
              <a:rPr kumimoji="1" lang="ja-JP" altLang="en-US" dirty="0">
                <a:hlinkClick r:id="rId2"/>
              </a:rPr>
              <a:t>擬音語・擬態語</a:t>
            </a:r>
            <a:r>
              <a:rPr kumimoji="1" lang="en-US" altLang="ja-JP" dirty="0">
                <a:hlinkClick r:id="rId2"/>
              </a:rPr>
              <a:t>―50</a:t>
            </a:r>
            <a:r>
              <a:rPr kumimoji="1" lang="ja-JP" altLang="en-US" dirty="0">
                <a:hlinkClick r:id="rId2"/>
              </a:rPr>
              <a:t>音順「あ」行</a:t>
            </a:r>
            <a:r>
              <a:rPr kumimoji="1" lang="en-US" altLang="ja-JP" dirty="0">
                <a:hlinkClick r:id="rId2"/>
              </a:rPr>
              <a:t>―</a:t>
            </a:r>
            <a:r>
              <a:rPr kumimoji="1" lang="ja-JP" altLang="en-US" dirty="0">
                <a:hlinkClick r:id="rId2"/>
              </a:rPr>
              <a:t>あ</a:t>
            </a:r>
            <a:r>
              <a:rPr kumimoji="1" lang="en-US" altLang="ja-JP" dirty="0">
                <a:hlinkClick r:id="rId2"/>
              </a:rPr>
              <a:t>-</a:t>
            </a:r>
            <a:r>
              <a:rPr kumimoji="1" lang="ja-JP" altLang="en-US" dirty="0">
                <a:hlinkClick r:id="rId2"/>
              </a:rPr>
              <a:t>う</a:t>
            </a:r>
            <a:endParaRPr kumimoji="1" lang="ja-JP" alt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C5E470-A245-4A5C-9013-FE5DE4106C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0598" y="3429000"/>
            <a:ext cx="3714054" cy="2697163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9D67F97-8DA7-464C-B65B-A46CF1B64E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262482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残念ですね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bad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99182-17D6-4100-B1A6-D7A93E5CE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068" y="2362200"/>
            <a:ext cx="6087273" cy="423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827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乾杯（かんぱい）！</a:t>
            </a:r>
            <a:endParaRPr lang="en-US" altLang="ja-JP" dirty="0"/>
          </a:p>
          <a:p>
            <a:endParaRPr lang="en-US" dirty="0"/>
          </a:p>
          <a:p>
            <a:endParaRPr lang="en-US" dirty="0"/>
          </a:p>
          <a:p>
            <a:r>
              <a:rPr lang="ja-JP" altLang="en-US" dirty="0">
                <a:hlinkClick r:id="rId2"/>
              </a:rPr>
              <a:t>乾杯</a:t>
            </a:r>
            <a:r>
              <a:rPr lang="ja-JP" altLang="en-US" dirty="0"/>
              <a:t> </a:t>
            </a:r>
            <a:r>
              <a:rPr lang="en-US" altLang="ja-JP" dirty="0"/>
              <a:t>by</a:t>
            </a:r>
            <a:r>
              <a:rPr lang="ja-JP" altLang="en-US" dirty="0"/>
              <a:t>長渕剛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Cheers!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FFF67E-547A-4F63-8904-C3077E51F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162" y="2819400"/>
            <a:ext cx="5037125" cy="370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43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02" name="Picture 6" descr="C:\Users\Jiajun\AppData\Local\Microsoft\Windows\INetCache\IE\EF28HMYY\chinese_blossom_painting_by_beamcanno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766060"/>
            <a:ext cx="4681728" cy="340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394C5B-B092-4EDF-AA4B-1D436AA58B1C}"/>
              </a:ext>
            </a:extLst>
          </p:cNvPr>
          <p:cNvSpPr/>
          <p:nvPr/>
        </p:nvSpPr>
        <p:spPr>
          <a:xfrm>
            <a:off x="609600" y="2133600"/>
            <a:ext cx="6474849" cy="923330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ありがとうございます。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9742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81200"/>
            <a:ext cx="7408333" cy="4144963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い </a:t>
            </a:r>
            <a:r>
              <a:rPr lang="en-US" altLang="ja-JP" dirty="0">
                <a:solidFill>
                  <a:srgbClr val="FF0000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and </a:t>
            </a:r>
            <a:r>
              <a:rPr lang="ja-JP" altLang="en-US" dirty="0">
                <a:solidFill>
                  <a:srgbClr val="FF0000"/>
                </a:solidFill>
              </a:rPr>
              <a:t>な </a:t>
            </a:r>
            <a:r>
              <a:rPr lang="en-US" altLang="ja-JP" dirty="0">
                <a:solidFill>
                  <a:srgbClr val="FF0000"/>
                </a:solidFill>
              </a:rPr>
              <a:t>-</a:t>
            </a:r>
            <a:r>
              <a:rPr lang="en-US" dirty="0">
                <a:solidFill>
                  <a:srgbClr val="FF0000"/>
                </a:solidFill>
              </a:rPr>
              <a:t>adjectives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noun + </a:t>
            </a:r>
            <a:r>
              <a:rPr lang="ja-JP" altLang="en-US" dirty="0">
                <a:solidFill>
                  <a:srgbClr val="FF0000"/>
                </a:solidFill>
              </a:rPr>
              <a:t>です </a:t>
            </a:r>
            <a:r>
              <a:rPr lang="en-US" dirty="0"/>
              <a:t>in the negative (d above)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drop 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/>
              <a:t> </a:t>
            </a:r>
            <a:r>
              <a:rPr lang="en-US" dirty="0"/>
              <a:t>after </a:t>
            </a:r>
            <a:r>
              <a:rPr lang="ja-JP" altLang="en-US" dirty="0">
                <a:solidFill>
                  <a:srgbClr val="FF0000"/>
                </a:solidFill>
              </a:rPr>
              <a:t>ない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Ex.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い 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adjectives: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かわいくないですー＞かわいくない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Ex.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な 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adjectives: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静かじゃないですー＞静かじゃない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Ex.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noun + 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です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学生じゃないですー＞学生じゃない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/>
              <a:t>the adjective </a:t>
            </a:r>
            <a:r>
              <a:rPr lang="ja-JP" altLang="en-US" dirty="0"/>
              <a:t>いい </a:t>
            </a:r>
            <a:r>
              <a:rPr lang="en-US" dirty="0"/>
              <a:t>is irregular. Its negative short form is </a:t>
            </a:r>
            <a:r>
              <a:rPr lang="ja-JP" altLang="en-US" dirty="0"/>
              <a:t>よくない </a:t>
            </a:r>
            <a:r>
              <a:rPr lang="en-US" altLang="ja-JP" dirty="0"/>
              <a:t>.</a:t>
            </a:r>
            <a:endParaRPr lang="en-US" dirty="0"/>
          </a:p>
          <a:p>
            <a:endParaRPr lang="ja-JP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short forms</a:t>
            </a:r>
            <a:br>
              <a:rPr lang="en-US" dirty="0"/>
            </a:br>
            <a:r>
              <a:rPr lang="en-US" sz="2000" dirty="0"/>
              <a:t>rules(</a:t>
            </a:r>
            <a:r>
              <a:rPr lang="en-US" sz="1800" dirty="0"/>
              <a:t>negative short form of adjectives</a:t>
            </a:r>
            <a:r>
              <a:rPr lang="en-US" sz="2000" dirty="0"/>
              <a:t>)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4270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5428" y="127417"/>
            <a:ext cx="8229600" cy="576072"/>
          </a:xfrm>
        </p:spPr>
        <p:txBody>
          <a:bodyPr>
            <a:normAutofit fontScale="90000"/>
          </a:bodyPr>
          <a:lstStyle/>
          <a:p>
            <a:r>
              <a:rPr lang="en-US" dirty="0"/>
              <a:t>1 short forms </a:t>
            </a:r>
            <a:r>
              <a:rPr lang="en-US" sz="1800" dirty="0"/>
              <a:t>rules for negative short forms of verbs</a:t>
            </a:r>
            <a:r>
              <a:rPr lang="en-US" dirty="0"/>
              <a:t>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8" y="731837"/>
            <a:ext cx="86106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35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76400"/>
            <a:ext cx="7408333" cy="4449763"/>
          </a:xfrm>
        </p:spPr>
        <p:txBody>
          <a:bodyPr>
            <a:normAutofit/>
          </a:bodyPr>
          <a:lstStyle/>
          <a:p>
            <a:r>
              <a:rPr lang="en-US" dirty="0"/>
              <a:t>With verbs in the negative, the following three points are worth noting.</a:t>
            </a:r>
          </a:p>
          <a:p>
            <a:r>
              <a:rPr lang="en-US" dirty="0"/>
              <a:t>(1) The negative short forms of verbs that end with the hiragana </a:t>
            </a:r>
            <a:r>
              <a:rPr lang="ja-JP" altLang="en-US" dirty="0"/>
              <a:t>う </a:t>
            </a:r>
            <a:r>
              <a:rPr lang="en-US" dirty="0"/>
              <a:t>are 〜 </a:t>
            </a:r>
            <a:r>
              <a:rPr lang="ja-JP" altLang="en-US" dirty="0">
                <a:solidFill>
                  <a:srgbClr val="FF0000"/>
                </a:solidFill>
              </a:rPr>
              <a:t>わ</a:t>
            </a:r>
            <a:r>
              <a:rPr lang="ja-JP" altLang="en-US" dirty="0"/>
              <a:t>ない </a:t>
            </a:r>
            <a:r>
              <a:rPr lang="en-US" dirty="0"/>
              <a:t>instead of 〜 </a:t>
            </a:r>
            <a:r>
              <a:rPr lang="ja-JP" altLang="en-US" dirty="0"/>
              <a:t>あない</a:t>
            </a:r>
            <a:r>
              <a:rPr lang="en-US" altLang="ja-JP" dirty="0"/>
              <a:t>.</a:t>
            </a:r>
          </a:p>
          <a:p>
            <a:pPr lvl="1"/>
            <a:r>
              <a:rPr lang="en-US" altLang="ja-JP" dirty="0"/>
              <a:t>= Shift to </a:t>
            </a:r>
            <a:r>
              <a:rPr lang="ja-JP" altLang="en-US" dirty="0">
                <a:solidFill>
                  <a:srgbClr val="FF0000"/>
                </a:solidFill>
              </a:rPr>
              <a:t>わ</a:t>
            </a:r>
            <a:r>
              <a:rPr lang="en-US" altLang="ja-JP" dirty="0">
                <a:solidFill>
                  <a:srgbClr val="FF0000"/>
                </a:solidFill>
              </a:rPr>
              <a:t>, </a:t>
            </a:r>
            <a:r>
              <a:rPr lang="en-US" altLang="ja-JP" dirty="0">
                <a:solidFill>
                  <a:schemeClr val="tx1"/>
                </a:solidFill>
              </a:rPr>
              <a:t>instead of </a:t>
            </a:r>
            <a:r>
              <a:rPr lang="ja-JP" altLang="en-US" dirty="0"/>
              <a:t>あ</a:t>
            </a:r>
            <a:r>
              <a:rPr lang="en-US" altLang="ja-JP" dirty="0"/>
              <a:t>, and then add </a:t>
            </a:r>
            <a:r>
              <a:rPr lang="ja-JP" altLang="en-US" dirty="0"/>
              <a:t>ない</a:t>
            </a:r>
            <a:r>
              <a:rPr lang="en-US" altLang="ja-JP" dirty="0"/>
              <a:t>.</a:t>
            </a:r>
          </a:p>
          <a:p>
            <a:pPr lvl="1"/>
            <a:r>
              <a:rPr lang="ja-JP" altLang="en-US" dirty="0"/>
              <a:t>買う </a:t>
            </a:r>
            <a:r>
              <a:rPr lang="en-US" altLang="ja-JP" dirty="0"/>
              <a:t>-&gt; </a:t>
            </a:r>
            <a:r>
              <a:rPr lang="ja-JP" altLang="en-US" dirty="0"/>
              <a:t>買</a:t>
            </a:r>
            <a:r>
              <a:rPr lang="ja-JP" altLang="en-US" dirty="0">
                <a:solidFill>
                  <a:srgbClr val="FF0000"/>
                </a:solidFill>
              </a:rPr>
              <a:t>わ</a:t>
            </a:r>
            <a:r>
              <a:rPr lang="ja-JP" altLang="en-US" dirty="0"/>
              <a:t>ない </a:t>
            </a:r>
            <a:endParaRPr lang="en-US" altLang="ja-JP" dirty="0"/>
          </a:p>
          <a:p>
            <a:pPr lvl="1"/>
            <a:r>
              <a:rPr lang="ja-JP" altLang="en-US" dirty="0"/>
              <a:t>会う </a:t>
            </a:r>
            <a:r>
              <a:rPr lang="en-US" altLang="ja-JP" dirty="0"/>
              <a:t>-&gt; </a:t>
            </a:r>
            <a:r>
              <a:rPr lang="ja-JP" altLang="en-US" dirty="0"/>
              <a:t>会</a:t>
            </a:r>
            <a:r>
              <a:rPr lang="ja-JP" altLang="en-US" dirty="0">
                <a:solidFill>
                  <a:srgbClr val="FF0000"/>
                </a:solidFill>
              </a:rPr>
              <a:t>わ</a:t>
            </a:r>
            <a:r>
              <a:rPr lang="ja-JP" altLang="en-US" dirty="0"/>
              <a:t>ない </a:t>
            </a:r>
            <a:endParaRPr lang="en-US" altLang="ja-JP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short forms</a:t>
            </a:r>
            <a:br>
              <a:rPr lang="en-US" dirty="0"/>
            </a:br>
            <a:r>
              <a:rPr lang="en-US" sz="1800" dirty="0"/>
              <a:t>rules for negative short forms of verbs </a:t>
            </a:r>
          </a:p>
        </p:txBody>
      </p:sp>
    </p:spTree>
    <p:extLst>
      <p:ext uri="{BB962C8B-B14F-4D97-AF65-F5344CB8AC3E}">
        <p14:creationId xmlns:p14="http://schemas.microsoft.com/office/powerpoint/2010/main" val="4255576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76400"/>
            <a:ext cx="7408333" cy="4449763"/>
          </a:xfrm>
        </p:spPr>
        <p:txBody>
          <a:bodyPr>
            <a:normAutofit/>
          </a:bodyPr>
          <a:lstStyle/>
          <a:p>
            <a:r>
              <a:rPr lang="en-US" altLang="ja-JP" dirty="0"/>
              <a:t>(2) </a:t>
            </a:r>
            <a:r>
              <a:rPr lang="en-US" dirty="0"/>
              <a:t>The vowel changes with the irregular verb </a:t>
            </a:r>
            <a:r>
              <a:rPr lang="ja-JP" altLang="en-US" dirty="0"/>
              <a:t>する </a:t>
            </a:r>
            <a:r>
              <a:rPr lang="en-US" dirty="0"/>
              <a:t>and</a:t>
            </a:r>
            <a:r>
              <a:rPr lang="ja-JP" altLang="en-US" dirty="0"/>
              <a:t>くる</a:t>
            </a:r>
            <a:r>
              <a:rPr lang="en-US" altLang="ja-JP" dirty="0"/>
              <a:t>.</a:t>
            </a:r>
          </a:p>
          <a:p>
            <a:pPr lvl="1"/>
            <a:r>
              <a:rPr lang="ja-JP" altLang="en-US" dirty="0">
                <a:solidFill>
                  <a:srgbClr val="FF0000"/>
                </a:solidFill>
              </a:rPr>
              <a:t>す</a:t>
            </a:r>
            <a:r>
              <a:rPr lang="ja-JP" altLang="en-US" dirty="0"/>
              <a:t>る </a:t>
            </a:r>
            <a:r>
              <a:rPr lang="en-US" altLang="ja-JP" dirty="0"/>
              <a:t>--&gt;</a:t>
            </a:r>
            <a:r>
              <a:rPr lang="ja-JP" altLang="en-US" dirty="0">
                <a:solidFill>
                  <a:srgbClr val="FF0000"/>
                </a:solidFill>
              </a:rPr>
              <a:t>し</a:t>
            </a:r>
            <a:r>
              <a:rPr lang="ja-JP" altLang="en-US" dirty="0"/>
              <a:t>ない　来（</a:t>
            </a:r>
            <a:r>
              <a:rPr lang="ja-JP" altLang="en-US" dirty="0">
                <a:solidFill>
                  <a:srgbClr val="FF0000"/>
                </a:solidFill>
              </a:rPr>
              <a:t>く</a:t>
            </a:r>
            <a:r>
              <a:rPr lang="ja-JP" altLang="en-US" dirty="0"/>
              <a:t>）る </a:t>
            </a:r>
            <a:r>
              <a:rPr lang="en-US" altLang="ja-JP" dirty="0"/>
              <a:t>--&gt; </a:t>
            </a:r>
            <a:r>
              <a:rPr lang="ja-JP" altLang="en-US" dirty="0"/>
              <a:t>来（</a:t>
            </a:r>
            <a:r>
              <a:rPr lang="ja-JP" altLang="en-US" dirty="0">
                <a:solidFill>
                  <a:srgbClr val="FF0000"/>
                </a:solidFill>
              </a:rPr>
              <a:t>こ</a:t>
            </a:r>
            <a:r>
              <a:rPr lang="ja-JP" altLang="en-US" dirty="0"/>
              <a:t>）ない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(3) </a:t>
            </a:r>
            <a:r>
              <a:rPr lang="en-US" dirty="0"/>
              <a:t>The verb </a:t>
            </a:r>
            <a:r>
              <a:rPr lang="ja-JP" altLang="en-US" dirty="0"/>
              <a:t>ある </a:t>
            </a:r>
            <a:r>
              <a:rPr lang="en-US" dirty="0"/>
              <a:t>in the negative is </a:t>
            </a:r>
            <a:r>
              <a:rPr lang="ja-JP" altLang="en-US" dirty="0">
                <a:solidFill>
                  <a:srgbClr val="FF0000"/>
                </a:solidFill>
              </a:rPr>
              <a:t>ない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ja-JP" altLang="en-US" dirty="0"/>
              <a:t>傘がない </a:t>
            </a:r>
            <a:r>
              <a:rPr lang="en-US" altLang="ja-JP" dirty="0"/>
              <a:t>(</a:t>
            </a:r>
            <a:r>
              <a:rPr lang="en-US" dirty="0"/>
              <a:t>there is no umbrella).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short forms</a:t>
            </a:r>
            <a:br>
              <a:rPr lang="en-US" dirty="0"/>
            </a:br>
            <a:r>
              <a:rPr lang="en-US" sz="1800" dirty="0"/>
              <a:t>rules for negative short forms of verbs </a:t>
            </a:r>
          </a:p>
        </p:txBody>
      </p:sp>
    </p:spTree>
    <p:extLst>
      <p:ext uri="{BB962C8B-B14F-4D97-AF65-F5344CB8AC3E}">
        <p14:creationId xmlns:p14="http://schemas.microsoft.com/office/powerpoint/2010/main" val="1873937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6727</TotalTime>
  <Words>2883</Words>
  <Application>Microsoft Office PowerPoint</Application>
  <PresentationFormat>On-screen Show (4:3)</PresentationFormat>
  <Paragraphs>349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游ゴシック</vt:lpstr>
      <vt:lpstr>Arial</vt:lpstr>
      <vt:lpstr>Candara</vt:lpstr>
      <vt:lpstr>Symbol</vt:lpstr>
      <vt:lpstr>Waveform</vt:lpstr>
      <vt:lpstr>第８課　バーベキュー Lesson 8 Barbecue Grammar </vt:lpstr>
      <vt:lpstr>Objectives</vt:lpstr>
      <vt:lpstr>1 short forms </vt:lpstr>
      <vt:lpstr>1 short forms </vt:lpstr>
      <vt:lpstr>1 short forms rules (affirmative)</vt:lpstr>
      <vt:lpstr>1 short forms rules(negative short form of adjectives) </vt:lpstr>
      <vt:lpstr>1 short forms rules for negative short forms of verbs </vt:lpstr>
      <vt:lpstr>1 short forms rules for negative short forms of verbs </vt:lpstr>
      <vt:lpstr>1 short forms rules for negative short forms of verbs </vt:lpstr>
      <vt:lpstr>1 short forms rules for negative short forms of verbs </vt:lpstr>
      <vt:lpstr>2 informal speech </vt:lpstr>
      <vt:lpstr>2 informal speech </vt:lpstr>
      <vt:lpstr>2 informal speech </vt:lpstr>
      <vt:lpstr>2 informal speech </vt:lpstr>
      <vt:lpstr>2 informal speech </vt:lpstr>
      <vt:lpstr>2 informal speech </vt:lpstr>
      <vt:lpstr>2 informal speech </vt:lpstr>
      <vt:lpstr>Intonation of ううん and うん</vt:lpstr>
      <vt:lpstr>3 ～と思います／～と言っていました </vt:lpstr>
      <vt:lpstr>3 ～と思います／～と言っていました </vt:lpstr>
      <vt:lpstr>3 ～と思います／～と言っていました</vt:lpstr>
      <vt:lpstr>3 ～と思います／～と言っていました</vt:lpstr>
      <vt:lpstr>4 ～ないでください </vt:lpstr>
      <vt:lpstr>5 verb のが好きです </vt:lpstr>
      <vt:lpstr>5 verb のが好きです </vt:lpstr>
      <vt:lpstr>5 verb のが好きです </vt:lpstr>
      <vt:lpstr>5 verb のが好きです </vt:lpstr>
      <vt:lpstr>6 が </vt:lpstr>
      <vt:lpstr>6 が </vt:lpstr>
      <vt:lpstr>6 が </vt:lpstr>
      <vt:lpstr>6 が </vt:lpstr>
      <vt:lpstr>6 が </vt:lpstr>
      <vt:lpstr>6 が </vt:lpstr>
      <vt:lpstr>6 が </vt:lpstr>
      <vt:lpstr>7何（なに）か and 何（なに）も </vt:lpstr>
      <vt:lpstr>7 何（なに）か and 何（なに）も </vt:lpstr>
      <vt:lpstr>表現ノート　 Expression Notes Action noun + する　</vt:lpstr>
      <vt:lpstr>表現ノート　 Expression Notes Action noun + する　</vt:lpstr>
      <vt:lpstr>表現ノート　 Expression Notes Action noun + する　</vt:lpstr>
      <vt:lpstr>Action Noun + する</vt:lpstr>
      <vt:lpstr>Action Noun + する</vt:lpstr>
      <vt:lpstr>Action Noun + する</vt:lpstr>
      <vt:lpstr>箸（はし）、お箸</vt:lpstr>
      <vt:lpstr>カラオケ</vt:lpstr>
      <vt:lpstr>L8 ホームステイ  L11 ホストファミリー</vt:lpstr>
      <vt:lpstr>上手な／下手な</vt:lpstr>
      <vt:lpstr>いる（要る）</vt:lpstr>
      <vt:lpstr>いる（要る）</vt:lpstr>
      <vt:lpstr>いる</vt:lpstr>
      <vt:lpstr>切る </vt:lpstr>
      <vt:lpstr>持つ　to carry, to hold</vt:lpstr>
      <vt:lpstr>～なる</vt:lpstr>
      <vt:lpstr>擬声語／擬態語＋verb</vt:lpstr>
      <vt:lpstr>Too bad</vt:lpstr>
      <vt:lpstr>Cheers!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第２課　かいもの Lesson 2 Shopping Grammar </dc:title>
  <dc:creator>Jiajun</dc:creator>
  <cp:lastModifiedBy>JiaJun Bracewell</cp:lastModifiedBy>
  <cp:revision>217</cp:revision>
  <dcterms:created xsi:type="dcterms:W3CDTF">2006-08-16T00:00:00Z</dcterms:created>
  <dcterms:modified xsi:type="dcterms:W3CDTF">2020-08-01T15:46:05Z</dcterms:modified>
</cp:coreProperties>
</file>